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57" r:id="rId6"/>
    <p:sldId id="259" r:id="rId7"/>
    <p:sldId id="266" r:id="rId8"/>
    <p:sldId id="260" r:id="rId9"/>
    <p:sldId id="267" r:id="rId10"/>
    <p:sldId id="272" r:id="rId11"/>
    <p:sldId id="271" r:id="rId12"/>
    <p:sldId id="269" r:id="rId13"/>
    <p:sldId id="261" r:id="rId14"/>
    <p:sldId id="273" r:id="rId15"/>
    <p:sldId id="270" r:id="rId16"/>
    <p:sldId id="265" r:id="rId17"/>
    <p:sldId id="274" r:id="rId18"/>
    <p:sldId id="264" r:id="rId19"/>
    <p:sldId id="268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2" autoAdjust="0"/>
    <p:restoredTop sz="94660"/>
  </p:normalViewPr>
  <p:slideViewPr>
    <p:cSldViewPr>
      <p:cViewPr varScale="1">
        <p:scale>
          <a:sx n="83" d="100"/>
          <a:sy n="83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E590-91B9-461A-9C3C-96B07984196F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6BE4-06C9-4CAC-9406-CC14110B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E590-91B9-461A-9C3C-96B07984196F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6BE4-06C9-4CAC-9406-CC14110B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2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E590-91B9-461A-9C3C-96B07984196F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6BE4-06C9-4CAC-9406-CC14110B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1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E590-91B9-461A-9C3C-96B07984196F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6BE4-06C9-4CAC-9406-CC14110B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9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E590-91B9-461A-9C3C-96B07984196F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6BE4-06C9-4CAC-9406-CC14110B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7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E590-91B9-461A-9C3C-96B07984196F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6BE4-06C9-4CAC-9406-CC14110B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0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E590-91B9-461A-9C3C-96B07984196F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6BE4-06C9-4CAC-9406-CC14110B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6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E590-91B9-461A-9C3C-96B07984196F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6BE4-06C9-4CAC-9406-CC14110B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E590-91B9-461A-9C3C-96B07984196F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6BE4-06C9-4CAC-9406-CC14110B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0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E590-91B9-461A-9C3C-96B07984196F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6BE4-06C9-4CAC-9406-CC14110B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9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E590-91B9-461A-9C3C-96B07984196F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6BE4-06C9-4CAC-9406-CC14110B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3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E590-91B9-461A-9C3C-96B07984196F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6BE4-06C9-4CAC-9406-CC14110B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9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Tide </a:t>
            </a:r>
            <a:r>
              <a:rPr lang="en-US" dirty="0" smtClean="0"/>
              <a:t>and </a:t>
            </a:r>
            <a:r>
              <a:rPr lang="en-US" dirty="0" smtClean="0"/>
              <a:t>Current </a:t>
            </a:r>
            <a:r>
              <a:rPr lang="en-US" dirty="0" smtClean="0"/>
              <a:t>Apps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Capt. Patricia </a:t>
            </a:r>
            <a:r>
              <a:rPr lang="en-US" sz="2000" dirty="0" err="1" smtClean="0">
                <a:solidFill>
                  <a:schemeClr val="tx1"/>
                </a:solidFill>
              </a:rPr>
              <a:t>Ensworth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Manhattan Sailing Club</a:t>
            </a:r>
          </a:p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March 18 2014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Tides: Tides Near 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93" y="2057400"/>
            <a:ext cx="2060619" cy="3657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980" y="2055000"/>
            <a:ext cx="206062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6172200"/>
            <a:ext cx="521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free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86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Tides: </a:t>
            </a:r>
            <a:r>
              <a:rPr lang="en-US" dirty="0" err="1" smtClean="0"/>
              <a:t>tideApp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81200"/>
            <a:ext cx="2060619" cy="3657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180" y="1981200"/>
            <a:ext cx="206062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6172200"/>
            <a:ext cx="521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free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9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Tides: Tide Chart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0" y="1981200"/>
            <a:ext cx="2060619" cy="3657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80" y="1996440"/>
            <a:ext cx="206062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6172200"/>
            <a:ext cx="521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free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68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Tides: Tide </a:t>
            </a:r>
            <a:r>
              <a:rPr lang="en-US" dirty="0" err="1" smtClean="0"/>
              <a:t>Trac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61" y="2156776"/>
            <a:ext cx="1828800" cy="32461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61" y="2156776"/>
            <a:ext cx="1828800" cy="3246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97" y="2156776"/>
            <a:ext cx="1828799" cy="3246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64081"/>
            <a:ext cx="1828800" cy="3246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77200" y="6172200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$2.99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839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Tides: </a:t>
            </a:r>
            <a:r>
              <a:rPr lang="en-US" dirty="0" err="1" smtClean="0"/>
              <a:t>Tidesplanner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3" y="2026920"/>
            <a:ext cx="1545465" cy="2743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73" y="2057400"/>
            <a:ext cx="1545465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78" y="2045970"/>
            <a:ext cx="1545465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17" y="2057400"/>
            <a:ext cx="20574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4598" y="4843046"/>
            <a:ext cx="2954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current data available only for EU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715138" y="4800600"/>
            <a:ext cx="1111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depth alert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6172200"/>
            <a:ext cx="1724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$1.99 for tide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81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Tides + currents: Tide Graph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1803043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0"/>
            <a:ext cx="1803043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0"/>
            <a:ext cx="1803043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200" y="6172200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$1.99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0"/>
            <a:ext cx="1803043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53100" y="5562600"/>
            <a:ext cx="1956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</a:t>
            </a:r>
            <a:r>
              <a:rPr lang="en-US" sz="1600" dirty="0" smtClean="0"/>
              <a:t>ot all NOAA stations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13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Tides + currents: Aye Tides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35430"/>
            <a:ext cx="1545464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45359"/>
            <a:ext cx="3200400" cy="18030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442460"/>
            <a:ext cx="3200400" cy="18030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24000"/>
            <a:ext cx="1545465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153400" y="6214646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$7.99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92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Tides + wind: weather apps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97" y="2404646"/>
            <a:ext cx="1803043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7" y="2404646"/>
            <a:ext cx="1803043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897" y="2404646"/>
            <a:ext cx="1803043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0340" y="6062246"/>
            <a:ext cx="521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free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805940" y="1795046"/>
            <a:ext cx="233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WindAlert</a:t>
            </a:r>
            <a:r>
              <a:rPr lang="en-US" dirty="0" smtClean="0"/>
              <a:t> and </a:t>
            </a:r>
            <a:r>
              <a:rPr lang="en-US" dirty="0" err="1" smtClean="0"/>
              <a:t>Sailflow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1795046"/>
            <a:ext cx="16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Windfinder</a:t>
            </a:r>
            <a:r>
              <a:rPr lang="en-US" dirty="0" smtClean="0"/>
              <a:t> Pro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69430" y="6062246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$1.99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429204" y="5638800"/>
            <a:ext cx="15616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</a:t>
            </a:r>
            <a:r>
              <a:rPr lang="en-US" sz="1000" dirty="0" smtClean="0"/>
              <a:t>elect nearby tide stations</a:t>
            </a:r>
            <a:endParaRPr lang="en-US" sz="1000" dirty="0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 flipV="1">
            <a:off x="2990850" y="5761910"/>
            <a:ext cx="127635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93519" y="5638800"/>
            <a:ext cx="1540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tide data source unknown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732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Tides, currents, charts: </a:t>
            </a:r>
            <a:r>
              <a:rPr lang="en-US" dirty="0" err="1" smtClean="0"/>
              <a:t>Navionics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91641"/>
            <a:ext cx="2438400" cy="43281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312" y="1524000"/>
            <a:ext cx="1287888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62" y="4012920"/>
            <a:ext cx="1287888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44" y="4012920"/>
            <a:ext cx="1287888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70" y="1524000"/>
            <a:ext cx="1287888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200" y="6172200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$9.99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84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Tides, Weather, Compass, GPS, Emergency call: Sea Tow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438400"/>
            <a:ext cx="1545465" cy="2743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38400"/>
            <a:ext cx="1545465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99" y="1752600"/>
            <a:ext cx="1545465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0" y="4592926"/>
            <a:ext cx="3356800" cy="18911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29600" y="6172200"/>
            <a:ext cx="521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free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73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Conduct e-mail survey of 22 skippers</a:t>
            </a:r>
          </a:p>
          <a:p>
            <a:pPr marL="2114550" lvl="1"/>
            <a:r>
              <a:rPr lang="en-US" dirty="0" smtClean="0"/>
              <a:t>Racing and cruising</a:t>
            </a:r>
          </a:p>
          <a:p>
            <a:pPr marL="2114550" lvl="1"/>
            <a:r>
              <a:rPr lang="en-US" dirty="0" smtClean="0"/>
              <a:t>Coastal and offshore</a:t>
            </a:r>
          </a:p>
          <a:p>
            <a:pPr marL="2114550" lvl="1"/>
            <a:r>
              <a:rPr lang="en-US" dirty="0" smtClean="0"/>
              <a:t>20 MSC members</a:t>
            </a:r>
          </a:p>
          <a:p>
            <a:pPr marL="2114550" lvl="1"/>
            <a:r>
              <a:rPr lang="en-US" dirty="0" smtClean="0"/>
              <a:t>1 San Francisco Bay</a:t>
            </a:r>
          </a:p>
          <a:p>
            <a:pPr marL="2114550" lvl="1"/>
            <a:r>
              <a:rPr lang="en-US" dirty="0" smtClean="0"/>
              <a:t>1 Gulf of Mexico</a:t>
            </a:r>
          </a:p>
          <a:p>
            <a:r>
              <a:rPr lang="en-US" dirty="0" smtClean="0"/>
              <a:t>Analyze reviews, user forums, You Tube videos</a:t>
            </a:r>
          </a:p>
          <a:p>
            <a:r>
              <a:rPr lang="en-US" dirty="0" smtClean="0"/>
              <a:t>Download, install, search for NYC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Whether using paper tables, websites, or mobile apps, skippers should plan for the effect of tides and currents on a sail before they arrive at the dock.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Tide information is widely available and reliable in mobile apps.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Current information may </a:t>
            </a:r>
            <a:r>
              <a:rPr lang="en-US" dirty="0" smtClean="0"/>
              <a:t>look convincing in mobile apps but it is not so reliable due to the effects of weather.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Finding out the theoretical speed and direction of the current far from a major reference station is easier with a mobile app than with paper tables.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Anyone who is concerned about data privacy and security should not download a free app with ads.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Skippers should be mindful that on the water mobile apps can distract the crew, detract from the outdoor experience, and impair teamwork.  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“Information underrepresents reality.” – Jaron Lanier in </a:t>
            </a:r>
            <a:r>
              <a:rPr lang="en-US" i="1" dirty="0"/>
              <a:t>You Are Not A Gadget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43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Only iPhone users </a:t>
            </a:r>
            <a:r>
              <a:rPr lang="en-US" sz="1500" dirty="0" smtClean="0"/>
              <a:t>(reason unknown)</a:t>
            </a:r>
          </a:p>
          <a:p>
            <a:r>
              <a:rPr lang="en-US" dirty="0" smtClean="0"/>
              <a:t>Few on-the-water smartphone users</a:t>
            </a:r>
          </a:p>
          <a:p>
            <a:pPr lvl="1"/>
            <a:r>
              <a:rPr lang="en-US" dirty="0" smtClean="0"/>
              <a:t>Connectivity problems</a:t>
            </a:r>
          </a:p>
          <a:p>
            <a:pPr lvl="1"/>
            <a:r>
              <a:rPr lang="en-US" dirty="0" smtClean="0"/>
              <a:t>Loss of device in rough waters</a:t>
            </a:r>
          </a:p>
          <a:p>
            <a:pPr lvl="1"/>
            <a:r>
              <a:rPr lang="en-US" dirty="0" smtClean="0"/>
              <a:t>Battery power drainage</a:t>
            </a:r>
          </a:p>
          <a:p>
            <a:pPr lvl="1"/>
            <a:r>
              <a:rPr lang="en-US" dirty="0" smtClean="0"/>
              <a:t>Unreliability of predictive current data in actual conditions</a:t>
            </a:r>
          </a:p>
          <a:p>
            <a:pPr lvl="1"/>
            <a:r>
              <a:rPr lang="en-US" dirty="0" smtClean="0"/>
              <a:t>Data privacy concerns</a:t>
            </a:r>
          </a:p>
          <a:p>
            <a:r>
              <a:rPr lang="en-US" dirty="0" smtClean="0"/>
              <a:t>Four user profiles for T&amp;C data</a:t>
            </a:r>
          </a:p>
          <a:p>
            <a:pPr lvl="1"/>
            <a:r>
              <a:rPr lang="en-US" dirty="0" smtClean="0"/>
              <a:t>Traditionalists (Eldridge book only)</a:t>
            </a:r>
          </a:p>
          <a:p>
            <a:pPr lvl="1"/>
            <a:r>
              <a:rPr lang="en-US" dirty="0" smtClean="0"/>
              <a:t>Desktop computer planners (websites)</a:t>
            </a:r>
          </a:p>
          <a:p>
            <a:pPr lvl="1"/>
            <a:r>
              <a:rPr lang="en-US" dirty="0" smtClean="0"/>
              <a:t>Standalone app users (T&amp;C only)</a:t>
            </a:r>
          </a:p>
          <a:p>
            <a:pPr lvl="1"/>
            <a:r>
              <a:rPr lang="en-US" dirty="0" smtClean="0"/>
              <a:t>Integrated app users (T&amp;C plus other functions)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 Tide Predictions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05800" cy="44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248400"/>
            <a:ext cx="8001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http://tidesandcurrents.noaa.gov/noaatidepredictions/NOAATidesFacade.jsp?Stationid=8518750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249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 Tidal Currents Table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1600200"/>
            <a:ext cx="8183526" cy="439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6250" y="6172200"/>
            <a:ext cx="6781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tidesandcurrents.noaa.gov/get_predc.shtml?year=2014&amp;stn=5780+New%20York%20Narrows&amp;secstn=Red+Hook,+1+mile+west+of&amp;sbfh=%2B0&amp;sbfm=51&amp;fldh=%2B1&amp;fldm=05&amp;sbeh=%2B0&amp;sbem=39&amp;ebbh=%2B0&amp;ebbm=45&amp;fldr=0.8&amp;ebbr=1.2&amp;fldavgd=024&amp;ebbavgd=206&amp;footnote=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986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NOAA Current Predictions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58" y="1600198"/>
            <a:ext cx="8148084" cy="437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0338" y="6248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http://tidesandcurrents.noaa.gov/noaacurrents/Predictions?id=ACT3641_1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501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 websites on phone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408" y="4920210"/>
            <a:ext cx="2492792" cy="1404390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5"/>
          <a:stretch/>
        </p:blipFill>
        <p:spPr>
          <a:xfrm>
            <a:off x="5634142" y="2317980"/>
            <a:ext cx="1631324" cy="2449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96" y="2590800"/>
            <a:ext cx="1545465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35" y="2590800"/>
            <a:ext cx="1545465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371212" y="15240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Tides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965408" y="1524000"/>
            <a:ext cx="98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Currents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3355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Stevens Institute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600201"/>
            <a:ext cx="667412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248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http://hudson.dl.stevens-tech.edu/maritimeforecast/maincontrol.shtml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761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Stevens website on phone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1676400"/>
            <a:ext cx="2549838" cy="4525963"/>
          </a:xfrm>
        </p:spPr>
      </p:pic>
    </p:spTree>
    <p:extLst>
      <p:ext uri="{BB962C8B-B14F-4D97-AF65-F5344CB8AC3E}">
        <p14:creationId xmlns:p14="http://schemas.microsoft.com/office/powerpoint/2010/main" val="37413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4964</TotalTime>
  <Words>424</Words>
  <Application>Microsoft Office PowerPoint</Application>
  <PresentationFormat>On-screen Show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Tide and Current Apps</vt:lpstr>
      <vt:lpstr>Research methods</vt:lpstr>
      <vt:lpstr>Research findings</vt:lpstr>
      <vt:lpstr>NOAA Tide Predictions website</vt:lpstr>
      <vt:lpstr>NOAA Tidal Currents Table website</vt:lpstr>
      <vt:lpstr>NOAA Current Predictions website</vt:lpstr>
      <vt:lpstr>NOAA websites on phone</vt:lpstr>
      <vt:lpstr>Stevens Institute website</vt:lpstr>
      <vt:lpstr>Stevens website on phone</vt:lpstr>
      <vt:lpstr>Tides: Tides Near Me</vt:lpstr>
      <vt:lpstr>Tides: tideApp</vt:lpstr>
      <vt:lpstr>Tides: Tide Chart</vt:lpstr>
      <vt:lpstr>Tides: Tide Trac</vt:lpstr>
      <vt:lpstr>Tides: Tidesplanner</vt:lpstr>
      <vt:lpstr>Tides + currents: Tide Graph</vt:lpstr>
      <vt:lpstr>Tides + currents: Aye Tides</vt:lpstr>
      <vt:lpstr>Tides + wind: weather apps </vt:lpstr>
      <vt:lpstr>Tides, currents, charts: Navionics</vt:lpstr>
      <vt:lpstr>Tides, Weather, Compass, GPS, Emergency call: Sea Tow</vt:lpstr>
      <vt:lpstr>Conclusions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Tides and Currents</dc:title>
  <dc:creator>Patricia Ensworth</dc:creator>
  <cp:lastModifiedBy>Patricia Ensworth</cp:lastModifiedBy>
  <cp:revision>29</cp:revision>
  <dcterms:created xsi:type="dcterms:W3CDTF">2014-03-04T16:23:23Z</dcterms:created>
  <dcterms:modified xsi:type="dcterms:W3CDTF">2014-03-11T12:37:55Z</dcterms:modified>
</cp:coreProperties>
</file>