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activeX/activeX1.bin" ContentType="application/vnd.ms-office.activeX"/>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activeX/activeX1.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handoutMasterIdLst>
    <p:handoutMasterId r:id="rId21"/>
  </p:handoutMasterIdLst>
  <p:sldIdLst>
    <p:sldId id="256" r:id="rId2"/>
    <p:sldId id="487" r:id="rId3"/>
    <p:sldId id="486" r:id="rId4"/>
    <p:sldId id="481" r:id="rId5"/>
    <p:sldId id="472" r:id="rId6"/>
    <p:sldId id="485" r:id="rId7"/>
    <p:sldId id="488" r:id="rId8"/>
    <p:sldId id="489" r:id="rId9"/>
    <p:sldId id="440" r:id="rId10"/>
    <p:sldId id="491" r:id="rId11"/>
    <p:sldId id="492" r:id="rId12"/>
    <p:sldId id="479" r:id="rId13"/>
    <p:sldId id="484" r:id="rId14"/>
    <p:sldId id="490" r:id="rId15"/>
    <p:sldId id="450" r:id="rId16"/>
    <p:sldId id="493" r:id="rId17"/>
    <p:sldId id="494" r:id="rId18"/>
    <p:sldId id="495" r:id="rId19"/>
  </p:sldIdLst>
  <p:sldSz cx="9144000" cy="7772400"/>
  <p:notesSz cx="6858000" cy="9180513"/>
  <p:defaultTextStyle>
    <a:defPPr>
      <a:defRPr lang="en-US"/>
    </a:defPPr>
    <a:lvl1pPr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Arial Rounded MT Bold" pitchFamily="34" charset="0"/>
        <a:ea typeface="+mn-ea"/>
        <a:cs typeface="+mn-cs"/>
      </a:defRPr>
    </a:lvl1pPr>
    <a:lvl2pPr marL="457200"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Arial Rounded MT Bold" pitchFamily="34" charset="0"/>
        <a:ea typeface="+mn-ea"/>
        <a:cs typeface="+mn-cs"/>
      </a:defRPr>
    </a:lvl2pPr>
    <a:lvl3pPr marL="914400"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Arial Rounded MT Bold" pitchFamily="34" charset="0"/>
        <a:ea typeface="+mn-ea"/>
        <a:cs typeface="+mn-cs"/>
      </a:defRPr>
    </a:lvl3pPr>
    <a:lvl4pPr marL="1371600"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Arial Rounded MT Bold" pitchFamily="34" charset="0"/>
        <a:ea typeface="+mn-ea"/>
        <a:cs typeface="+mn-cs"/>
      </a:defRPr>
    </a:lvl4pPr>
    <a:lvl5pPr marL="1828800" algn="ctr" rtl="0" fontAlgn="base">
      <a:spcBef>
        <a:spcPct val="0"/>
      </a:spcBef>
      <a:spcAft>
        <a:spcPct val="0"/>
      </a:spcAft>
      <a:defRPr sz="3200" b="1" kern="1200">
        <a:solidFill>
          <a:schemeClr val="tx1"/>
        </a:solidFill>
        <a:effectLst>
          <a:outerShdw blurRad="38100" dist="38100" dir="2700000" algn="tl">
            <a:srgbClr val="000000">
              <a:alpha val="43137"/>
            </a:srgbClr>
          </a:outerShdw>
        </a:effectLst>
        <a:latin typeface="Arial Rounded MT Bold" pitchFamily="34" charset="0"/>
        <a:ea typeface="+mn-ea"/>
        <a:cs typeface="+mn-cs"/>
      </a:defRPr>
    </a:lvl5pPr>
    <a:lvl6pPr marL="22860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Rounded MT Bold" pitchFamily="34" charset="0"/>
        <a:ea typeface="+mn-ea"/>
        <a:cs typeface="+mn-cs"/>
      </a:defRPr>
    </a:lvl6pPr>
    <a:lvl7pPr marL="27432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Rounded MT Bold" pitchFamily="34" charset="0"/>
        <a:ea typeface="+mn-ea"/>
        <a:cs typeface="+mn-cs"/>
      </a:defRPr>
    </a:lvl7pPr>
    <a:lvl8pPr marL="32004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Rounded MT Bold" pitchFamily="34" charset="0"/>
        <a:ea typeface="+mn-ea"/>
        <a:cs typeface="+mn-cs"/>
      </a:defRPr>
    </a:lvl8pPr>
    <a:lvl9pPr marL="3657600" algn="l" defTabSz="914400" rtl="0" eaLnBrk="1" latinLnBrk="0" hangingPunct="1">
      <a:defRPr sz="3200" b="1" kern="1200">
        <a:solidFill>
          <a:schemeClr val="tx1"/>
        </a:solidFill>
        <a:effectLst>
          <a:outerShdw blurRad="38100" dist="38100" dir="2700000" algn="tl">
            <a:srgbClr val="000000">
              <a:alpha val="43137"/>
            </a:srgbClr>
          </a:outerShdw>
        </a:effectLst>
        <a:latin typeface="Arial Rounded MT Bold"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showPr>
  <p:clrMru>
    <a:srgbClr val="FFFFFF"/>
    <a:srgbClr val="A3F25F"/>
    <a:srgbClr val="EF9100"/>
    <a:srgbClr val="063DE8"/>
    <a:srgbClr val="F35B1B"/>
    <a:srgbClr val="FF5008"/>
    <a:srgbClr val="618FFD"/>
    <a:srgbClr val="00B7A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7490" autoAdjust="0"/>
  </p:normalViewPr>
  <p:slideViewPr>
    <p:cSldViewPr snapToGrid="0">
      <p:cViewPr>
        <p:scale>
          <a:sx n="66" d="100"/>
          <a:sy n="66" d="100"/>
        </p:scale>
        <p:origin x="-2304" y="-882"/>
      </p:cViewPr>
      <p:guideLst>
        <p:guide orient="horz" pos="244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37" d="100"/>
          <a:sy n="37" d="100"/>
        </p:scale>
        <p:origin x="-1199" y="-81"/>
      </p:cViewPr>
      <p:guideLst>
        <p:guide orient="horz" pos="2459"/>
        <p:guide pos="288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eaLnBrk="0" hangingPunct="0">
              <a:defRPr sz="1000" b="0" i="1">
                <a:effectLst/>
                <a:latin typeface="Switzerland" charset="0"/>
              </a:defRPr>
            </a:lvl1pPr>
          </a:lstStyle>
          <a:p>
            <a:endParaRPr lang="en-US"/>
          </a:p>
        </p:txBody>
      </p:sp>
      <p:sp>
        <p:nvSpPr>
          <p:cNvPr id="3075" name="Rectangle 3"/>
          <p:cNvSpPr>
            <a:spLocks noGrp="1" noChangeArrowheads="1"/>
          </p:cNvSpPr>
          <p:nvPr>
            <p:ph type="dt" sz="quarter" idx="1"/>
          </p:nvPr>
        </p:nvSpPr>
        <p:spPr bwMode="auto">
          <a:xfrm>
            <a:off x="3886200" y="0"/>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b="0" i="1">
                <a:effectLst/>
                <a:latin typeface="Switzerland" charset="0"/>
              </a:defRPr>
            </a:lvl1pPr>
          </a:lstStyle>
          <a:p>
            <a:endParaRPr lang="en-US"/>
          </a:p>
        </p:txBody>
      </p:sp>
      <p:sp>
        <p:nvSpPr>
          <p:cNvPr id="3076" name="Rectangle 4"/>
          <p:cNvSpPr>
            <a:spLocks noGrp="1" noChangeArrowheads="1"/>
          </p:cNvSpPr>
          <p:nvPr>
            <p:ph type="ftr" sz="quarter" idx="2"/>
          </p:nvPr>
        </p:nvSpPr>
        <p:spPr bwMode="auto">
          <a:xfrm>
            <a:off x="0" y="872172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eaLnBrk="0" hangingPunct="0">
              <a:defRPr sz="1000" b="0" i="1">
                <a:effectLst/>
                <a:latin typeface="Switzerland" charset="0"/>
              </a:defRPr>
            </a:lvl1pPr>
          </a:lstStyle>
          <a:p>
            <a:endParaRPr lang="en-US"/>
          </a:p>
        </p:txBody>
      </p:sp>
      <p:sp>
        <p:nvSpPr>
          <p:cNvPr id="3077" name="Rectangle 5"/>
          <p:cNvSpPr>
            <a:spLocks noGrp="1" noChangeArrowheads="1"/>
          </p:cNvSpPr>
          <p:nvPr>
            <p:ph type="sldNum" sz="quarter" idx="3"/>
          </p:nvPr>
        </p:nvSpPr>
        <p:spPr bwMode="auto">
          <a:xfrm>
            <a:off x="3886200" y="872172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b="0" i="1">
                <a:effectLst/>
                <a:latin typeface="Switzerland" charset="0"/>
              </a:defRPr>
            </a:lvl1pPr>
          </a:lstStyle>
          <a:p>
            <a:fld id="{58C02297-C250-4736-A4D8-339F057D7CA4}"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l" eaLnBrk="0" hangingPunct="0">
              <a:defRPr sz="1000" b="0" i="1">
                <a:effectLst/>
                <a:latin typeface="Times New Roman" pitchFamily="18" charset="0"/>
              </a:defRPr>
            </a:lvl1pPr>
          </a:lstStyle>
          <a:p>
            <a:endParaRPr lang="en-US"/>
          </a:p>
        </p:txBody>
      </p:sp>
      <p:sp>
        <p:nvSpPr>
          <p:cNvPr id="2051" name="Rectangle 3"/>
          <p:cNvSpPr>
            <a:spLocks noGrp="1" noChangeArrowheads="1"/>
          </p:cNvSpPr>
          <p:nvPr>
            <p:ph type="dt" idx="1"/>
          </p:nvPr>
        </p:nvSpPr>
        <p:spPr bwMode="auto">
          <a:xfrm>
            <a:off x="3886200" y="0"/>
            <a:ext cx="2971800" cy="458788"/>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eaLnBrk="0" hangingPunct="0">
              <a:defRPr sz="1000" b="0" i="1">
                <a:effectLst/>
                <a:latin typeface="Times New Roman" pitchFamily="18" charset="0"/>
              </a:defRPr>
            </a:lvl1pPr>
          </a:lstStyle>
          <a:p>
            <a:endParaRPr lang="en-US"/>
          </a:p>
        </p:txBody>
      </p:sp>
      <p:sp>
        <p:nvSpPr>
          <p:cNvPr id="2052" name="Rectangle 4"/>
          <p:cNvSpPr>
            <a:spLocks noGrp="1" noChangeArrowheads="1"/>
          </p:cNvSpPr>
          <p:nvPr>
            <p:ph type="ftr" sz="quarter" idx="4"/>
          </p:nvPr>
        </p:nvSpPr>
        <p:spPr bwMode="auto">
          <a:xfrm>
            <a:off x="0" y="872172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l" eaLnBrk="0" hangingPunct="0">
              <a:defRPr sz="1000" b="0" i="1">
                <a:effectLst/>
                <a:latin typeface="Times New Roman" pitchFamily="18" charset="0"/>
              </a:defRPr>
            </a:lvl1pPr>
          </a:lstStyle>
          <a:p>
            <a:endParaRPr lang="en-US"/>
          </a:p>
        </p:txBody>
      </p:sp>
      <p:sp>
        <p:nvSpPr>
          <p:cNvPr id="2053" name="Rectangle 5"/>
          <p:cNvSpPr>
            <a:spLocks noGrp="1" noChangeArrowheads="1"/>
          </p:cNvSpPr>
          <p:nvPr>
            <p:ph type="sldNum" sz="quarter" idx="5"/>
          </p:nvPr>
        </p:nvSpPr>
        <p:spPr bwMode="auto">
          <a:xfrm>
            <a:off x="3886200" y="8721725"/>
            <a:ext cx="2971800" cy="458788"/>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eaLnBrk="0" hangingPunct="0">
              <a:defRPr sz="1000" b="0" i="1">
                <a:effectLst/>
                <a:latin typeface="Times New Roman" pitchFamily="18" charset="0"/>
              </a:defRPr>
            </a:lvl1pPr>
          </a:lstStyle>
          <a:p>
            <a:fld id="{06CB306D-ED3B-41FE-B301-2290C5B17801}" type="slidenum">
              <a:rPr lang="en-US"/>
              <a:pPr/>
              <a:t>‹#›</a:t>
            </a:fld>
            <a:endParaRPr lang="en-US"/>
          </a:p>
        </p:txBody>
      </p:sp>
      <p:sp>
        <p:nvSpPr>
          <p:cNvPr id="2054" name="Rectangle 6"/>
          <p:cNvSpPr>
            <a:spLocks noGrp="1" noChangeArrowheads="1"/>
          </p:cNvSpPr>
          <p:nvPr>
            <p:ph type="body" sz="quarter" idx="3"/>
          </p:nvPr>
        </p:nvSpPr>
        <p:spPr bwMode="auto">
          <a:xfrm>
            <a:off x="914400" y="4360863"/>
            <a:ext cx="5029200" cy="4130675"/>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5" name="Rectangle 7"/>
          <p:cNvSpPr>
            <a:spLocks noGrp="1" noRot="1" noChangeAspect="1" noChangeArrowheads="1" noTextEdit="1"/>
          </p:cNvSpPr>
          <p:nvPr>
            <p:ph type="sldImg" idx="2"/>
          </p:nvPr>
        </p:nvSpPr>
        <p:spPr bwMode="auto">
          <a:xfrm>
            <a:off x="1411288" y="695325"/>
            <a:ext cx="4033837" cy="3429000"/>
          </a:xfrm>
          <a:prstGeom prst="rect">
            <a:avLst/>
          </a:prstGeom>
          <a:noFill/>
          <a:ln w="12700">
            <a:solidFill>
              <a:schemeClr val="tx1"/>
            </a:solidFill>
            <a:miter lim="800000"/>
            <a:headEnd/>
            <a:tailEnd/>
          </a:ln>
          <a:effectLst/>
        </p:spPr>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BB774C-DA1F-44A8-9636-2CBCF2C61608}" type="slidenum">
              <a:rPr lang="en-US"/>
              <a:pPr/>
              <a:t>1</a:t>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BB774C-DA1F-44A8-9636-2CBCF2C61608}" type="slidenum">
              <a:rPr lang="en-US"/>
              <a:pPr/>
              <a:t>2</a:t>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F4BB774C-DA1F-44A8-9636-2CBCF2C61608}" type="slidenum">
              <a:rPr lang="en-US"/>
              <a:pPr/>
              <a:t>3</a:t>
            </a:fld>
            <a:endParaRPr lang="en-US"/>
          </a:p>
        </p:txBody>
      </p:sp>
      <p:sp>
        <p:nvSpPr>
          <p:cNvPr id="5122" name="Rectangle 2"/>
          <p:cNvSpPr>
            <a:spLocks noGrp="1" noRot="1" noChangeAspect="1" noChangeArrowheads="1" noTextEdit="1"/>
          </p:cNvSpPr>
          <p:nvPr>
            <p:ph type="sldImg"/>
          </p:nvPr>
        </p:nvSpPr>
        <p:spPr>
          <a:ln cap="flat"/>
        </p:spPr>
      </p:sp>
      <p:sp>
        <p:nvSpPr>
          <p:cNvPr id="5123" name="Rectangle 3"/>
          <p:cNvSpPr>
            <a:spLocks noGrp="1" noChangeArrowheads="1"/>
          </p:cNvSpPr>
          <p:nvPr>
            <p:ph type="body" idx="1"/>
          </p:nvPr>
        </p:nvSpPr>
        <p:spPr>
          <a:ln/>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5E30C630-FEAA-429E-8ABB-0187C770B5F4}" type="slidenum">
              <a:rPr lang="en-US"/>
              <a:pPr/>
              <a:t>4</a:t>
            </a:fld>
            <a:endParaRPr lang="en-US"/>
          </a:p>
        </p:txBody>
      </p:sp>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r>
              <a:rPr lang="en-US"/>
              <a:t>The Area of Responsibility currently consists of the navigable waters of the United States bounded by the Verrazano-Narrows Bridge to the south, the Brooklyn Bridge to the east, and a line drawn east to west from the Holland Tunnel Ventilator shaft at latitude 40 degrees 43.7N and longitude 74 degrees 01.6W to the north.  The Arthur Kill, the Kill van Kull to the Arthur Kill Railroad Bridge and Newark Bay to the Lehigh Valley Draw Bridge are also included.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A3DCF0D-7C2C-44F6-9D96-6DE23EB55F74}" type="slidenum">
              <a:rPr lang="en-US"/>
              <a:pPr/>
              <a:t>9</a:t>
            </a:fld>
            <a:endParaRPr lang="en-US"/>
          </a:p>
        </p:txBody>
      </p:sp>
      <p:sp>
        <p:nvSpPr>
          <p:cNvPr id="80898" name="Rectangle 3074"/>
          <p:cNvSpPr>
            <a:spLocks noGrp="1" noRot="1" noChangeAspect="1" noChangeArrowheads="1" noTextEdit="1"/>
          </p:cNvSpPr>
          <p:nvPr>
            <p:ph type="sldImg"/>
          </p:nvPr>
        </p:nvSpPr>
        <p:spPr>
          <a:ln/>
        </p:spPr>
      </p:sp>
      <p:sp>
        <p:nvSpPr>
          <p:cNvPr id="80899" name="Rectangle 3075"/>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A3DCF0D-7C2C-44F6-9D96-6DE23EB55F74}" type="slidenum">
              <a:rPr lang="en-US"/>
              <a:pPr/>
              <a:t>10</a:t>
            </a:fld>
            <a:endParaRPr lang="en-US"/>
          </a:p>
        </p:txBody>
      </p:sp>
      <p:sp>
        <p:nvSpPr>
          <p:cNvPr id="80898" name="Rectangle 3074"/>
          <p:cNvSpPr>
            <a:spLocks noGrp="1" noRot="1" noChangeAspect="1" noChangeArrowheads="1" noTextEdit="1"/>
          </p:cNvSpPr>
          <p:nvPr>
            <p:ph type="sldImg"/>
          </p:nvPr>
        </p:nvSpPr>
        <p:spPr>
          <a:ln/>
        </p:spPr>
      </p:sp>
      <p:sp>
        <p:nvSpPr>
          <p:cNvPr id="80899" name="Rectangle 3075"/>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A3DCF0D-7C2C-44F6-9D96-6DE23EB55F74}" type="slidenum">
              <a:rPr lang="en-US"/>
              <a:pPr/>
              <a:t>11</a:t>
            </a:fld>
            <a:endParaRPr lang="en-US"/>
          </a:p>
        </p:txBody>
      </p:sp>
      <p:sp>
        <p:nvSpPr>
          <p:cNvPr id="80898" name="Rectangle 3074"/>
          <p:cNvSpPr>
            <a:spLocks noGrp="1" noRot="1" noChangeAspect="1" noChangeArrowheads="1" noTextEdit="1"/>
          </p:cNvSpPr>
          <p:nvPr>
            <p:ph type="sldImg"/>
          </p:nvPr>
        </p:nvSpPr>
        <p:spPr>
          <a:ln/>
        </p:spPr>
      </p:sp>
      <p:sp>
        <p:nvSpPr>
          <p:cNvPr id="80899" name="Rectangle 3075"/>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AC19EB3C-9B88-4355-833B-81ACA8106B0B}" type="slidenum">
              <a:rPr lang="en-US"/>
              <a:pPr/>
              <a:t>12</a:t>
            </a:fld>
            <a:endParaRPr lang="en-US"/>
          </a:p>
        </p:txBody>
      </p:sp>
      <p:sp>
        <p:nvSpPr>
          <p:cNvPr id="161794" name="Rectangle 2"/>
          <p:cNvSpPr>
            <a:spLocks noGrp="1" noRot="1" noChangeAspect="1" noChangeArrowheads="1" noTextEdit="1"/>
          </p:cNvSpPr>
          <p:nvPr>
            <p:ph type="sldImg"/>
          </p:nvPr>
        </p:nvSpPr>
        <p:spPr>
          <a:xfrm>
            <a:off x="1404938" y="688975"/>
            <a:ext cx="4049712" cy="3441700"/>
          </a:xfrm>
          <a:ln/>
        </p:spPr>
      </p:sp>
      <p:sp>
        <p:nvSpPr>
          <p:cNvPr id="161795" name="Rectangle 3"/>
          <p:cNvSpPr>
            <a:spLocks noGrp="1" noChangeArrowheads="1"/>
          </p:cNvSpPr>
          <p:nvPr>
            <p:ph type="body" idx="1"/>
          </p:nvPr>
        </p:nvSpPr>
        <p:spPr/>
        <p:txBody>
          <a:bodyPr/>
          <a:lstStyle/>
          <a:p>
            <a:r>
              <a:rPr lang="en-US"/>
              <a:t>In addition to the Port’s Area Maritime Security cmte, we work with other sub-groups with particular interests &amp; concerns.  The Harbor Ops Cmte &amp; the New York Harbor Private Ferries Planning Forum are two of which we deal with.  General harbor &amp; waterways operations in addition to security issues are addressed in these working groups.</a:t>
            </a: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14588"/>
            <a:ext cx="7772400" cy="1665287"/>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403725"/>
            <a:ext cx="6400800" cy="198755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041A16-B3E3-4F5E-8C05-E1F98005A18B}"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8229600" cy="12954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812925"/>
            <a:ext cx="8229600" cy="5130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AD99197-AD25-4DA5-9D90-9D5FA3F5B12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11150"/>
            <a:ext cx="2057400" cy="663257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11150"/>
            <a:ext cx="6019800" cy="66325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00DDDF0-50C6-4763-AC18-750A57227EF3}"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8229600" cy="1295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12925"/>
            <a:ext cx="8229600" cy="248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4454525"/>
            <a:ext cx="8229600" cy="248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7083425"/>
            <a:ext cx="1905000" cy="515938"/>
          </a:xfrm>
        </p:spPr>
        <p:txBody>
          <a:bodyPr/>
          <a:lstStyle>
            <a:lvl1pPr>
              <a:defRPr/>
            </a:lvl1pPr>
          </a:lstStyle>
          <a:p>
            <a:endParaRPr lang="en-US"/>
          </a:p>
        </p:txBody>
      </p:sp>
      <p:sp>
        <p:nvSpPr>
          <p:cNvPr id="6" name="Footer Placeholder 5"/>
          <p:cNvSpPr>
            <a:spLocks noGrp="1"/>
          </p:cNvSpPr>
          <p:nvPr>
            <p:ph type="ftr" sz="quarter" idx="11"/>
          </p:nvPr>
        </p:nvSpPr>
        <p:spPr>
          <a:xfrm>
            <a:off x="3124200" y="7083425"/>
            <a:ext cx="2895600" cy="515938"/>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7083425"/>
            <a:ext cx="1905000" cy="515938"/>
          </a:xfrm>
        </p:spPr>
        <p:txBody>
          <a:bodyPr/>
          <a:lstStyle>
            <a:lvl1pPr>
              <a:defRPr/>
            </a:lvl1pPr>
          </a:lstStyle>
          <a:p>
            <a:fld id="{8D8B8FF2-6FBD-44DE-A56B-2A2C69EDE4B7}"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11150"/>
            <a:ext cx="8229600"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12925"/>
            <a:ext cx="4038600" cy="248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12925"/>
            <a:ext cx="4038600" cy="248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454525"/>
            <a:ext cx="4038600" cy="248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454525"/>
            <a:ext cx="4038600" cy="248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7083425"/>
            <a:ext cx="1905000" cy="515938"/>
          </a:xfrm>
        </p:spPr>
        <p:txBody>
          <a:bodyPr/>
          <a:lstStyle>
            <a:lvl1pPr>
              <a:defRPr/>
            </a:lvl1pPr>
          </a:lstStyle>
          <a:p>
            <a:endParaRPr lang="en-US"/>
          </a:p>
        </p:txBody>
      </p:sp>
      <p:sp>
        <p:nvSpPr>
          <p:cNvPr id="8" name="Footer Placeholder 7"/>
          <p:cNvSpPr>
            <a:spLocks noGrp="1"/>
          </p:cNvSpPr>
          <p:nvPr>
            <p:ph type="ftr" sz="quarter" idx="11"/>
          </p:nvPr>
        </p:nvSpPr>
        <p:spPr>
          <a:xfrm>
            <a:off x="3124200" y="7083425"/>
            <a:ext cx="2895600" cy="515938"/>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7083425"/>
            <a:ext cx="1905000" cy="515938"/>
          </a:xfrm>
        </p:spPr>
        <p:txBody>
          <a:bodyPr/>
          <a:lstStyle>
            <a:lvl1pPr>
              <a:defRPr/>
            </a:lvl1pPr>
          </a:lstStyle>
          <a:p>
            <a:fld id="{BBC0E01D-BF55-42F4-83E4-28539C801ED1}"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8229600"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12925"/>
            <a:ext cx="4038600"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812925"/>
            <a:ext cx="4038600"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7083425"/>
            <a:ext cx="1905000" cy="515938"/>
          </a:xfrm>
        </p:spPr>
        <p:txBody>
          <a:bodyPr/>
          <a:lstStyle>
            <a:lvl1pPr>
              <a:defRPr/>
            </a:lvl1pPr>
          </a:lstStyle>
          <a:p>
            <a:endParaRPr lang="en-US"/>
          </a:p>
        </p:txBody>
      </p:sp>
      <p:sp>
        <p:nvSpPr>
          <p:cNvPr id="6" name="Footer Placeholder 5"/>
          <p:cNvSpPr>
            <a:spLocks noGrp="1"/>
          </p:cNvSpPr>
          <p:nvPr>
            <p:ph type="ftr" sz="quarter" idx="11"/>
          </p:nvPr>
        </p:nvSpPr>
        <p:spPr>
          <a:xfrm>
            <a:off x="3124200" y="7083425"/>
            <a:ext cx="2895600" cy="515938"/>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7083425"/>
            <a:ext cx="1905000" cy="515938"/>
          </a:xfrm>
        </p:spPr>
        <p:txBody>
          <a:bodyPr/>
          <a:lstStyle>
            <a:lvl1pPr>
              <a:defRPr/>
            </a:lvl1pPr>
          </a:lstStyle>
          <a:p>
            <a:fld id="{3A27A74D-7E2A-4A97-99E7-518143A52302}"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8229600" cy="1295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12925"/>
            <a:ext cx="4038600"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12925"/>
            <a:ext cx="4038600"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7083425"/>
            <a:ext cx="1905000" cy="515938"/>
          </a:xfrm>
        </p:spPr>
        <p:txBody>
          <a:bodyPr/>
          <a:lstStyle>
            <a:lvl1pPr>
              <a:defRPr/>
            </a:lvl1pPr>
          </a:lstStyle>
          <a:p>
            <a:endParaRPr lang="en-US"/>
          </a:p>
        </p:txBody>
      </p:sp>
      <p:sp>
        <p:nvSpPr>
          <p:cNvPr id="6" name="Footer Placeholder 5"/>
          <p:cNvSpPr>
            <a:spLocks noGrp="1"/>
          </p:cNvSpPr>
          <p:nvPr>
            <p:ph type="ftr" sz="quarter" idx="11"/>
          </p:nvPr>
        </p:nvSpPr>
        <p:spPr>
          <a:xfrm>
            <a:off x="3124200" y="7083425"/>
            <a:ext cx="2895600" cy="515938"/>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7083425"/>
            <a:ext cx="1905000" cy="515938"/>
          </a:xfrm>
        </p:spPr>
        <p:txBody>
          <a:bodyPr/>
          <a:lstStyle>
            <a:lvl1pPr>
              <a:defRPr/>
            </a:lvl1pPr>
          </a:lstStyle>
          <a:p>
            <a:fld id="{264BE3B8-7ACC-4087-B284-B1B04B3467DB}"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8229600" cy="1295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12925"/>
            <a:ext cx="4038600"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12925"/>
            <a:ext cx="4038600" cy="248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454525"/>
            <a:ext cx="4038600" cy="2489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7083425"/>
            <a:ext cx="1905000" cy="515938"/>
          </a:xfrm>
        </p:spPr>
        <p:txBody>
          <a:bodyPr/>
          <a:lstStyle>
            <a:lvl1pPr>
              <a:defRPr/>
            </a:lvl1pPr>
          </a:lstStyle>
          <a:p>
            <a:endParaRPr lang="en-US"/>
          </a:p>
        </p:txBody>
      </p:sp>
      <p:sp>
        <p:nvSpPr>
          <p:cNvPr id="7" name="Footer Placeholder 6"/>
          <p:cNvSpPr>
            <a:spLocks noGrp="1"/>
          </p:cNvSpPr>
          <p:nvPr>
            <p:ph type="ftr" sz="quarter" idx="11"/>
          </p:nvPr>
        </p:nvSpPr>
        <p:spPr>
          <a:xfrm>
            <a:off x="3124200" y="7083425"/>
            <a:ext cx="2895600" cy="515938"/>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7083425"/>
            <a:ext cx="1905000" cy="515938"/>
          </a:xfrm>
        </p:spPr>
        <p:txBody>
          <a:bodyPr/>
          <a:lstStyle>
            <a:lvl1pPr>
              <a:defRPr/>
            </a:lvl1pPr>
          </a:lstStyle>
          <a:p>
            <a:fld id="{B8DF2FFA-D0FA-4575-AC1E-1B81AA748A8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8229600" cy="12954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12925"/>
            <a:ext cx="4038600"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812925"/>
            <a:ext cx="4038600" cy="5130800"/>
          </a:xfrm>
          <a:prstGeom prst="rect">
            <a:avLst/>
          </a:prstGeom>
        </p:spPr>
        <p:txBody>
          <a:bodyPr/>
          <a:lstStyle/>
          <a:p>
            <a:endParaRPr lang="en-US"/>
          </a:p>
        </p:txBody>
      </p:sp>
      <p:sp>
        <p:nvSpPr>
          <p:cNvPr id="5" name="Date Placeholder 4"/>
          <p:cNvSpPr>
            <a:spLocks noGrp="1"/>
          </p:cNvSpPr>
          <p:nvPr>
            <p:ph type="dt" sz="half" idx="10"/>
          </p:nvPr>
        </p:nvSpPr>
        <p:spPr>
          <a:xfrm>
            <a:off x="685800" y="7083425"/>
            <a:ext cx="1905000" cy="515938"/>
          </a:xfrm>
        </p:spPr>
        <p:txBody>
          <a:bodyPr/>
          <a:lstStyle>
            <a:lvl1pPr>
              <a:defRPr/>
            </a:lvl1pPr>
          </a:lstStyle>
          <a:p>
            <a:endParaRPr lang="en-US"/>
          </a:p>
        </p:txBody>
      </p:sp>
      <p:sp>
        <p:nvSpPr>
          <p:cNvPr id="6" name="Footer Placeholder 5"/>
          <p:cNvSpPr>
            <a:spLocks noGrp="1"/>
          </p:cNvSpPr>
          <p:nvPr>
            <p:ph type="ftr" sz="quarter" idx="11"/>
          </p:nvPr>
        </p:nvSpPr>
        <p:spPr>
          <a:xfrm>
            <a:off x="3124200" y="7083425"/>
            <a:ext cx="2895600" cy="515938"/>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7083425"/>
            <a:ext cx="1905000" cy="515938"/>
          </a:xfrm>
        </p:spPr>
        <p:txBody>
          <a:bodyPr/>
          <a:lstStyle>
            <a:lvl1pPr>
              <a:defRPr/>
            </a:lvl1pPr>
          </a:lstStyle>
          <a:p>
            <a:fld id="{4268F5B6-E3B5-43A7-B060-FCA64AE4D0E2}"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8229600"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812925"/>
            <a:ext cx="8229600" cy="5130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67BB9A6-8ABB-43B9-85D1-FE0825DB4F03}"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994275"/>
            <a:ext cx="7772400" cy="1544638"/>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3294063"/>
            <a:ext cx="7772400" cy="1700212"/>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375FA0-45BA-430E-B497-3CFC9262270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8229600"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812925"/>
            <a:ext cx="4038600"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12925"/>
            <a:ext cx="4038600" cy="5130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23FA3FF-7AE7-4B49-B89A-283DC4DD263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8229600" cy="12954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739900"/>
            <a:ext cx="4040188"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65388"/>
            <a:ext cx="4040188"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39900"/>
            <a:ext cx="4041775" cy="725488"/>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65388"/>
            <a:ext cx="4041775" cy="447833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471E443-9E22-4A92-8C50-ED68F6D4FF7B}"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11150"/>
            <a:ext cx="8229600" cy="12954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9EAEE192-5CA4-477D-9CBC-12DF3FA692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870BA0B-D20E-4821-9988-CB26B2D8081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09563"/>
            <a:ext cx="3008313" cy="1317625"/>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309563"/>
            <a:ext cx="5111750" cy="66341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627188"/>
            <a:ext cx="3008313" cy="531653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AE3FFB4-835A-4FC8-B885-8B407BCEA4EA}"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40363"/>
            <a:ext cx="5486400" cy="642937"/>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93738"/>
            <a:ext cx="5486400" cy="466407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6083300"/>
            <a:ext cx="5486400" cy="91122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69E701B-E9CE-46F8-B279-376D52C823E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0000"/>
                <a:invGamma/>
              </a:schemeClr>
            </a:gs>
            <a:gs pos="50000">
              <a:schemeClr val="bg1"/>
            </a:gs>
            <a:gs pos="100000">
              <a:schemeClr val="bg1">
                <a:gamma/>
                <a:shade val="40000"/>
                <a:invGamma/>
              </a:schemeClr>
            </a:gs>
          </a:gsLst>
          <a:lin ang="27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dt" sz="half" idx="2"/>
          </p:nvPr>
        </p:nvSpPr>
        <p:spPr bwMode="auto">
          <a:xfrm>
            <a:off x="685800" y="7083425"/>
            <a:ext cx="1905000" cy="515938"/>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eaLnBrk="0" hangingPunct="0">
              <a:defRPr sz="1400" b="0">
                <a:effectLst/>
                <a:latin typeface="+mn-lt"/>
              </a:defRPr>
            </a:lvl1pPr>
          </a:lstStyle>
          <a:p>
            <a:endParaRPr lang="en-US"/>
          </a:p>
        </p:txBody>
      </p:sp>
      <p:sp>
        <p:nvSpPr>
          <p:cNvPr id="1027" name="Rectangle 3"/>
          <p:cNvSpPr>
            <a:spLocks noGrp="1" noChangeArrowheads="1"/>
          </p:cNvSpPr>
          <p:nvPr>
            <p:ph type="ftr" sz="quarter" idx="3"/>
          </p:nvPr>
        </p:nvSpPr>
        <p:spPr bwMode="auto">
          <a:xfrm>
            <a:off x="3124200" y="7083425"/>
            <a:ext cx="2895600" cy="515938"/>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eaLnBrk="0" hangingPunct="0">
              <a:defRPr sz="1400" b="0">
                <a:effectLst/>
                <a:latin typeface="+mn-lt"/>
              </a:defRPr>
            </a:lvl1pPr>
          </a:lstStyle>
          <a:p>
            <a:endParaRPr lang="en-US"/>
          </a:p>
        </p:txBody>
      </p:sp>
      <p:sp>
        <p:nvSpPr>
          <p:cNvPr id="1028" name="Rectangle 4"/>
          <p:cNvSpPr>
            <a:spLocks noGrp="1" noChangeArrowheads="1"/>
          </p:cNvSpPr>
          <p:nvPr>
            <p:ph type="sldNum" sz="quarter" idx="4"/>
          </p:nvPr>
        </p:nvSpPr>
        <p:spPr bwMode="auto">
          <a:xfrm>
            <a:off x="6553200" y="7083425"/>
            <a:ext cx="1905000" cy="515938"/>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eaLnBrk="0" hangingPunct="0">
              <a:defRPr sz="1400" b="0">
                <a:effectLst/>
                <a:latin typeface="+mn-lt"/>
              </a:defRPr>
            </a:lvl1pPr>
          </a:lstStyle>
          <a:p>
            <a:fld id="{2EABA496-4319-4069-B8B8-A4A19045DB5F}" type="slidenum">
              <a:rPr lang="en-US"/>
              <a:pPr/>
              <a:t>‹#›</a:t>
            </a:fld>
            <a:endParaRPr lang="en-US"/>
          </a:p>
        </p:txBody>
      </p:sp>
      <p:sp>
        <p:nvSpPr>
          <p:cNvPr id="1029" name="Rectangle 5"/>
          <p:cNvSpPr>
            <a:spLocks noChangeArrowheads="1"/>
          </p:cNvSpPr>
          <p:nvPr/>
        </p:nvSpPr>
        <p:spPr bwMode="auto">
          <a:xfrm>
            <a:off x="593725" y="2305050"/>
            <a:ext cx="3968750" cy="414338"/>
          </a:xfrm>
          <a:prstGeom prst="rect">
            <a:avLst/>
          </a:prstGeom>
          <a:noFill/>
          <a:ln w="9525">
            <a:noFill/>
            <a:miter lim="800000"/>
            <a:headEnd/>
            <a:tailEnd/>
          </a:ln>
          <a:effectLst/>
        </p:spPr>
        <p:txBody>
          <a:bodyPr wrap="none" anchor="ctr"/>
          <a:lstStyle/>
          <a:p>
            <a:endParaRPr lang="en-US"/>
          </a:p>
        </p:txBody>
      </p:sp>
      <p:sp>
        <p:nvSpPr>
          <p:cNvPr id="1030" name="Rectangle 6"/>
          <p:cNvSpPr>
            <a:spLocks noChangeArrowheads="1"/>
          </p:cNvSpPr>
          <p:nvPr/>
        </p:nvSpPr>
        <p:spPr bwMode="auto">
          <a:xfrm>
            <a:off x="4826000" y="0"/>
            <a:ext cx="2927350" cy="671513"/>
          </a:xfrm>
          <a:prstGeom prst="rect">
            <a:avLst/>
          </a:prstGeom>
          <a:noFill/>
          <a:ln w="9525">
            <a:noFill/>
            <a:miter lim="800000"/>
            <a:headEnd/>
            <a:tailEnd/>
          </a:ln>
          <a:effectLst/>
        </p:spPr>
        <p:txBody>
          <a:bodyPr wrap="none" lIns="92075" tIns="46038" rIns="92075" bIns="46038">
            <a:spAutoFit/>
          </a:bodyPr>
          <a:lstStyle/>
          <a:p>
            <a:pPr algn="l" eaLnBrk="0" hangingPunct="0"/>
            <a:r>
              <a:rPr lang="en-US" sz="2000">
                <a:solidFill>
                  <a:srgbClr val="00B7A5"/>
                </a:solidFill>
                <a:effectLst/>
                <a:latin typeface="Arial" pitchFamily="34" charset="0"/>
              </a:rPr>
              <a:t>U. S. Coast Guard</a:t>
            </a:r>
            <a:endParaRPr lang="en-US" sz="1000" b="0">
              <a:solidFill>
                <a:srgbClr val="00B7A5"/>
              </a:solidFill>
              <a:effectLst/>
              <a:latin typeface="Arial" pitchFamily="34" charset="0"/>
            </a:endParaRPr>
          </a:p>
          <a:p>
            <a:pPr algn="l" eaLnBrk="0" hangingPunct="0"/>
            <a:r>
              <a:rPr lang="en-US" sz="1800">
                <a:solidFill>
                  <a:srgbClr val="00B7A5"/>
                </a:solidFill>
                <a:effectLst/>
                <a:latin typeface="Arial" pitchFamily="34" charset="0"/>
              </a:rPr>
              <a:t>Ft. Wadsworth, New York</a:t>
            </a:r>
          </a:p>
        </p:txBody>
      </p:sp>
      <p:sp>
        <p:nvSpPr>
          <p:cNvPr id="1031" name="Rectangle 7"/>
          <p:cNvSpPr>
            <a:spLocks noChangeArrowheads="1"/>
          </p:cNvSpPr>
          <p:nvPr/>
        </p:nvSpPr>
        <p:spPr bwMode="auto">
          <a:xfrm>
            <a:off x="593725" y="1052513"/>
            <a:ext cx="5341938" cy="588962"/>
          </a:xfrm>
          <a:prstGeom prst="rect">
            <a:avLst/>
          </a:prstGeom>
          <a:noFill/>
          <a:ln w="9525">
            <a:noFill/>
            <a:miter lim="800000"/>
            <a:headEnd/>
            <a:tailEnd/>
          </a:ln>
          <a:effectLst/>
        </p:spPr>
        <p:txBody>
          <a:bodyPr wrap="none" anchor="ctr"/>
          <a:lstStyle/>
          <a:p>
            <a:endParaRPr lang="en-US"/>
          </a:p>
        </p:txBody>
      </p:sp>
      <p:sp>
        <p:nvSpPr>
          <p:cNvPr id="1033" name="Rectangle 9"/>
          <p:cNvSpPr>
            <a:spLocks noChangeArrowheads="1"/>
          </p:cNvSpPr>
          <p:nvPr/>
        </p:nvSpPr>
        <p:spPr bwMode="auto">
          <a:xfrm>
            <a:off x="463550" y="2157413"/>
            <a:ext cx="8216900" cy="5129212"/>
          </a:xfrm>
          <a:prstGeom prst="rect">
            <a:avLst/>
          </a:prstGeom>
          <a:noFill/>
          <a:ln w="12700">
            <a:solidFill>
              <a:srgbClr val="00B7A5"/>
            </a:solidFill>
            <a:miter lim="800000"/>
            <a:headEnd/>
            <a:tailEnd/>
          </a:ln>
          <a:effectLst/>
        </p:spPr>
        <p:txBody>
          <a:bodyPr wrap="none" anchor="ctr"/>
          <a:lstStyle/>
          <a:p>
            <a:endParaRPr lang="en-US"/>
          </a:p>
        </p:txBody>
      </p:sp>
      <p:graphicFrame>
        <p:nvGraphicFramePr>
          <p:cNvPr id="1034" name="Object 10"/>
          <p:cNvGraphicFramePr>
            <a:graphicFrameLocks/>
          </p:cNvGraphicFramePr>
          <p:nvPr/>
        </p:nvGraphicFramePr>
        <p:xfrm>
          <a:off x="7791450" y="0"/>
          <a:ext cx="1352550" cy="1352550"/>
        </p:xfrm>
        <a:graphic>
          <a:graphicData uri="http://schemas.openxmlformats.org/presentationml/2006/ole">
            <p:oleObj spid="_x0000_s1034" name="CorelDRAW!" r:id="rId20" imgW="3160440" imgH="3159000" progId="">
              <p:embed/>
            </p:oleObj>
          </a:graphicData>
        </a:graphic>
      </p:graphicFrame>
      <p:pic>
        <p:nvPicPr>
          <p:cNvPr id="1035" name="Picture 11" descr="DHS_GrayTypeLogo"/>
          <p:cNvPicPr>
            <a:picLocks noChangeAspect="1" noChangeArrowheads="1"/>
          </p:cNvPicPr>
          <p:nvPr userDrawn="1"/>
        </p:nvPicPr>
        <p:blipFill>
          <a:blip r:embed="rId21" cstate="print"/>
          <a:srcRect/>
          <a:stretch>
            <a:fillRect/>
          </a:stretch>
        </p:blipFill>
        <p:spPr bwMode="auto">
          <a:xfrm>
            <a:off x="179388" y="0"/>
            <a:ext cx="3683000" cy="107156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hyperlink" Target="http://en.wikipedia.org/wiki/File:Red_Bull_Air_Race_Logo.jpg" TargetMode="Externa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control" Target="../activeX/activeX1.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fitdesk.net/wp-content/uploads/2012/09/uncle_sam_pointing_finger.jpg" TargetMode="Externa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eg"/><Relationship Id="rId4" Type="http://schemas.openxmlformats.org/officeDocument/2006/relationships/hyperlink" Target="//cdn.shopify.com/s/files/1/0090/5072/products/CFR33-2.jpg?v=1384445736" TargetMode="Externa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hyperlink" Target="http://www.google.com/url?q=http://www.safetysupplywarehouse.com/THINK_SAFETY_FIRST_FLOOR_SIGNS_DECALS_p/fd-1027.htm&amp;sa=U&amp;ei=Uw4GU8TMM5TCyAG0l4CADw&amp;ved=0CFQQ9QEwEw&amp;usg=AFQjCNFddScH6ZBsNIDIiaM8DTjFqobjl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tugboatinformation.com/pictures/Tug%20Gramma%20Lee%20T.%20Moran41.jpg" TargetMode="External"/><Relationship Id="rId1" Type="http://schemas.openxmlformats.org/officeDocument/2006/relationships/slideLayout" Target="../slideLayouts/slideLayout12.xml"/><Relationship Id="rId5" Type="http://schemas.openxmlformats.org/officeDocument/2006/relationships/image" Target="../media/image10.jpeg"/><Relationship Id="rId4" Type="http://schemas.openxmlformats.org/officeDocument/2006/relationships/hyperlink" Target="http://www.seacontainers.com/images/passenger/i_sea_streak_lg.jp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bwMode="auto">
          <a:xfrm>
            <a:off x="636588" y="2246313"/>
            <a:ext cx="7862887" cy="1995487"/>
          </a:xfrm>
          <a:noFill/>
          <a:ln>
            <a:miter lim="800000"/>
            <a:headEnd/>
            <a:tailEnd/>
          </a:ln>
          <a:effectLst>
            <a:outerShdw dist="107763" dir="2700000" algn="ctr" rotWithShape="0">
              <a:schemeClr val="tx2"/>
            </a:outerShdw>
          </a:effectLst>
        </p:spPr>
        <p:txBody>
          <a:bodyPr vert="horz" wrap="square" lIns="92075" tIns="46038" rIns="92075" bIns="46038" numCol="1" anchor="t" anchorCtr="0" compatLnSpc="1">
            <a:prstTxWarp prst="textNoShape">
              <a:avLst/>
            </a:prstTxWarp>
          </a:bodyPr>
          <a:lstStyle/>
          <a:p>
            <a:pPr algn="ctr">
              <a:spcBef>
                <a:spcPct val="110000"/>
              </a:spcBef>
              <a:buFontTx/>
              <a:buNone/>
            </a:pPr>
            <a:r>
              <a:rPr lang="en-US" sz="5400" b="1" dirty="0" smtClean="0">
                <a:solidFill>
                  <a:srgbClr val="FFFFFF"/>
                </a:solidFill>
                <a:effectLst>
                  <a:outerShdw blurRad="38100" dist="38100" dir="2700000" algn="tl">
                    <a:srgbClr val="000000"/>
                  </a:outerShdw>
                </a:effectLst>
              </a:rPr>
              <a:t>Vessel Traffic Service</a:t>
            </a:r>
            <a:r>
              <a:rPr lang="en-US" sz="5400" b="1" dirty="0">
                <a:solidFill>
                  <a:srgbClr val="FFFFFF"/>
                </a:solidFill>
                <a:effectLst>
                  <a:outerShdw blurRad="38100" dist="38100" dir="2700000" algn="tl">
                    <a:srgbClr val="000000"/>
                  </a:outerShdw>
                </a:effectLst>
              </a:rPr>
              <a:t/>
            </a:r>
            <a:br>
              <a:rPr lang="en-US" sz="5400" b="1" dirty="0">
                <a:solidFill>
                  <a:srgbClr val="FFFFFF"/>
                </a:solidFill>
                <a:effectLst>
                  <a:outerShdw blurRad="38100" dist="38100" dir="2700000" algn="tl">
                    <a:srgbClr val="000000"/>
                  </a:outerShdw>
                </a:effectLst>
              </a:rPr>
            </a:br>
            <a:r>
              <a:rPr lang="en-US" sz="5400" b="1" dirty="0" smtClean="0">
                <a:solidFill>
                  <a:srgbClr val="FFFFFF"/>
                </a:solidFill>
                <a:effectLst>
                  <a:outerShdw blurRad="38100" dist="38100" dir="2700000" algn="tl">
                    <a:srgbClr val="000000"/>
                  </a:outerShdw>
                </a:effectLst>
              </a:rPr>
              <a:t>New York</a:t>
            </a:r>
            <a:endParaRPr lang="en-US" sz="5400" b="1" dirty="0">
              <a:solidFill>
                <a:schemeClr val="hlink"/>
              </a:solidFill>
              <a:effectLst>
                <a:outerShdw blurRad="38100" dist="38100" dir="2700000" algn="tl">
                  <a:srgbClr val="000000"/>
                </a:outerShdw>
              </a:effectLst>
            </a:endParaRPr>
          </a:p>
        </p:txBody>
      </p:sp>
      <p:sp>
        <p:nvSpPr>
          <p:cNvPr id="4099" name="Text Box 3"/>
          <p:cNvSpPr txBox="1">
            <a:spLocks noChangeArrowheads="1"/>
          </p:cNvSpPr>
          <p:nvPr/>
        </p:nvSpPr>
        <p:spPr bwMode="auto">
          <a:xfrm>
            <a:off x="478972" y="6995886"/>
            <a:ext cx="8200572" cy="307777"/>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pic>
        <p:nvPicPr>
          <p:cNvPr id="4100" name="Picture 4"/>
          <p:cNvPicPr>
            <a:picLocks noChangeAspect="1" noChangeArrowheads="1"/>
          </p:cNvPicPr>
          <p:nvPr/>
        </p:nvPicPr>
        <p:blipFill>
          <a:blip r:embed="rId4" cstate="print"/>
          <a:srcRect/>
          <a:stretch>
            <a:fillRect/>
          </a:stretch>
        </p:blipFill>
        <p:spPr bwMode="auto">
          <a:xfrm>
            <a:off x="3300413" y="4127500"/>
            <a:ext cx="2698750" cy="2560638"/>
          </a:xfrm>
          <a:prstGeom prst="rect">
            <a:avLst/>
          </a:prstGeom>
          <a:noFill/>
        </p:spPr>
      </p:pic>
    </p:spTree>
  </p:cSld>
  <p:clrMapOvr>
    <a:masterClrMapping/>
  </p:clrMapOvr>
  <p:transition spd="slow">
    <p:zoom/>
    <p:sndAc>
      <p:stSnd>
        <p:snd r:embed="rId3" name="Laser"/>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9" name="Rectangle 3"/>
          <p:cNvSpPr>
            <a:spLocks noGrp="1" noChangeArrowheads="1"/>
          </p:cNvSpPr>
          <p:nvPr>
            <p:ph type="body" sz="half" idx="1"/>
          </p:nvPr>
        </p:nvSpPr>
        <p:spPr bwMode="auto">
          <a:xfrm>
            <a:off x="0" y="1460954"/>
            <a:ext cx="8824686" cy="4678589"/>
          </a:xfrm>
          <a:noFill/>
          <a:ln>
            <a:miter lim="800000"/>
            <a:headEnd/>
            <a:tailEnd/>
          </a:ln>
        </p:spPr>
        <p:txBody>
          <a:bodyPr vert="horz" wrap="square" lIns="91440" tIns="45720" rIns="91440" bIns="45720" numCol="1" anchor="t" anchorCtr="0" compatLnSpc="1">
            <a:prstTxWarp prst="textNoShape">
              <a:avLst/>
            </a:prstTxWarp>
          </a:bodyPr>
          <a:lstStyle/>
          <a:p>
            <a:pPr lvl="1" algn="ctr">
              <a:buNone/>
            </a:pPr>
            <a:endParaRPr lang="en-US" sz="4400" b="1" dirty="0" smtClean="0">
              <a:solidFill>
                <a:srgbClr val="FFFFFF"/>
              </a:solidFill>
              <a:effectLst>
                <a:outerShdw blurRad="38100" dist="38100" dir="2700000" algn="tl">
                  <a:srgbClr val="000000">
                    <a:alpha val="43137"/>
                  </a:srgbClr>
                </a:outerShdw>
              </a:effectLst>
              <a:latin typeface="+mj-lt"/>
            </a:endParaRPr>
          </a:p>
          <a:p>
            <a:pPr lvl="1" algn="ctr">
              <a:buNone/>
            </a:pPr>
            <a:r>
              <a:rPr lang="en-US" sz="5400" b="1" dirty="0" smtClean="0">
                <a:solidFill>
                  <a:srgbClr val="FFFFFF"/>
                </a:solidFill>
                <a:effectLst>
                  <a:outerShdw blurRad="38100" dist="38100" dir="2700000" algn="tl">
                    <a:srgbClr val="000000">
                      <a:alpha val="43137"/>
                    </a:srgbClr>
                  </a:outerShdw>
                </a:effectLst>
                <a:latin typeface="+mj-lt"/>
              </a:rPr>
              <a:t>What does the VTS monitor within the harbor?</a:t>
            </a:r>
          </a:p>
          <a:p>
            <a:pPr lvl="1" algn="ctr">
              <a:buNone/>
            </a:pPr>
            <a:endParaRPr lang="en-US" sz="3200" b="1" dirty="0" smtClean="0">
              <a:solidFill>
                <a:srgbClr val="FFFFFF"/>
              </a:solidFill>
              <a:effectLst>
                <a:outerShdw blurRad="38100" dist="38100" dir="2700000" algn="tl">
                  <a:srgbClr val="000000">
                    <a:alpha val="43137"/>
                  </a:srgbClr>
                </a:outerShdw>
              </a:effectLst>
              <a:latin typeface="+mj-lt"/>
            </a:endParaRPr>
          </a:p>
          <a:p>
            <a:pPr lvl="1" algn="ctr">
              <a:buNone/>
            </a:pPr>
            <a:endParaRPr lang="en-US" b="1" dirty="0" smtClean="0">
              <a:solidFill>
                <a:srgbClr val="FFFFFF"/>
              </a:solidFill>
              <a:effectLst>
                <a:outerShdw blurRad="38100" dist="38100" dir="2700000" algn="tl">
                  <a:srgbClr val="000000">
                    <a:alpha val="43137"/>
                  </a:srgbClr>
                </a:outerShdw>
              </a:effectLst>
              <a:latin typeface="+mj-lt"/>
            </a:endParaRPr>
          </a:p>
          <a:p>
            <a:pPr lvl="1" algn="ctr">
              <a:buNone/>
            </a:pPr>
            <a:r>
              <a:rPr lang="en-US" b="1" dirty="0" smtClean="0">
                <a:solidFill>
                  <a:srgbClr val="FFFFFF"/>
                </a:solidFill>
                <a:effectLst>
                  <a:outerShdw blurRad="38100" dist="38100" dir="2700000" algn="tl">
                    <a:srgbClr val="000000">
                      <a:alpha val="43137"/>
                    </a:srgbClr>
                  </a:outerShdw>
                </a:effectLst>
                <a:latin typeface="+mj-lt"/>
              </a:rPr>
              <a:t>The VTS is the eyes, ears, and voice of the harbor!</a:t>
            </a:r>
            <a:endParaRPr lang="en-US" b="1" dirty="0">
              <a:solidFill>
                <a:srgbClr val="FFFFFF"/>
              </a:solidFill>
              <a:effectLst>
                <a:outerShdw blurRad="38100" dist="38100" dir="2700000" algn="tl">
                  <a:srgbClr val="000000">
                    <a:alpha val="43137"/>
                  </a:srgbClr>
                </a:outerShdw>
              </a:effectLst>
              <a:latin typeface="+mj-lt"/>
            </a:endParaRPr>
          </a:p>
        </p:txBody>
      </p:sp>
      <p:sp>
        <p:nvSpPr>
          <p:cNvPr id="60423" name="Text Box 7"/>
          <p:cNvSpPr txBox="1">
            <a:spLocks noChangeArrowheads="1"/>
          </p:cNvSpPr>
          <p:nvPr/>
        </p:nvSpPr>
        <p:spPr bwMode="auto">
          <a:xfrm>
            <a:off x="478971" y="6981372"/>
            <a:ext cx="8215086" cy="307777"/>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spTree>
  </p:cSld>
  <p:clrMapOvr>
    <a:masterClrMapping/>
  </p:clrMapOvr>
  <p:transition>
    <p:cover dir="l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a:xfrm>
            <a:off x="0" y="1225550"/>
            <a:ext cx="9143999" cy="1295400"/>
          </a:xfrm>
        </p:spPr>
        <p:txBody>
          <a:bodyPr/>
          <a:lstStyle/>
          <a:p>
            <a:r>
              <a:rPr lang="en-US" b="1" dirty="0" smtClean="0">
                <a:solidFill>
                  <a:srgbClr val="FFFFFF"/>
                </a:solidFill>
                <a:effectLst>
                  <a:outerShdw blurRad="38100" dist="38100" dir="2700000" algn="tl">
                    <a:srgbClr val="000000">
                      <a:alpha val="43137"/>
                    </a:srgbClr>
                  </a:outerShdw>
                </a:effectLst>
              </a:rPr>
              <a:t>Petroleum, Containers, Bulk Cargo</a:t>
            </a:r>
            <a:endParaRPr lang="en-US" b="1" dirty="0">
              <a:solidFill>
                <a:srgbClr val="FFFFFF"/>
              </a:solidFill>
              <a:effectLst>
                <a:outerShdw blurRad="38100" dist="38100" dir="2700000" algn="tl">
                  <a:srgbClr val="000000">
                    <a:alpha val="43137"/>
                  </a:srgbClr>
                </a:outerShdw>
              </a:effectLst>
            </a:endParaRPr>
          </a:p>
        </p:txBody>
      </p:sp>
      <p:graphicFrame>
        <p:nvGraphicFramePr>
          <p:cNvPr id="8" name="Content Placeholder 7"/>
          <p:cNvGraphicFramePr>
            <a:graphicFrameLocks noGrp="1"/>
          </p:cNvGraphicFramePr>
          <p:nvPr>
            <p:ph idx="1"/>
          </p:nvPr>
        </p:nvGraphicFramePr>
        <p:xfrm>
          <a:off x="870855" y="2641600"/>
          <a:ext cx="7228116" cy="741680"/>
        </p:xfrm>
        <a:graphic>
          <a:graphicData uri="http://schemas.openxmlformats.org/drawingml/2006/table">
            <a:tbl>
              <a:tblPr firstRow="1" bandRow="1">
                <a:tableStyleId>{5C22544A-7EE6-4342-B048-85BDC9FD1C3A}</a:tableStyleId>
              </a:tblPr>
              <a:tblGrid>
                <a:gridCol w="1807029"/>
                <a:gridCol w="1807029"/>
                <a:gridCol w="1807029"/>
                <a:gridCol w="1807029"/>
              </a:tblGrid>
              <a:tr h="370840">
                <a:tc>
                  <a:txBody>
                    <a:bodyPr/>
                    <a:lstStyle/>
                    <a:p>
                      <a:endParaRPr lang="en-US" dirty="0"/>
                    </a:p>
                  </a:txBody>
                  <a:tcPr/>
                </a:tc>
                <a:tc>
                  <a:txBody>
                    <a:bodyPr/>
                    <a:lstStyle/>
                    <a:p>
                      <a:r>
                        <a:rPr lang="en-US" dirty="0" smtClean="0"/>
                        <a:t>TOTAL</a:t>
                      </a:r>
                      <a:endParaRPr lang="en-US" dirty="0"/>
                    </a:p>
                  </a:txBody>
                  <a:tcPr/>
                </a:tc>
                <a:tc>
                  <a:txBody>
                    <a:bodyPr/>
                    <a:lstStyle/>
                    <a:p>
                      <a:r>
                        <a:rPr lang="en-US" dirty="0" smtClean="0"/>
                        <a:t>IMPORTS</a:t>
                      </a:r>
                      <a:endParaRPr lang="en-US" dirty="0"/>
                    </a:p>
                  </a:txBody>
                  <a:tcPr/>
                </a:tc>
                <a:tc>
                  <a:txBody>
                    <a:bodyPr/>
                    <a:lstStyle/>
                    <a:p>
                      <a:r>
                        <a:rPr lang="en-US" dirty="0" smtClean="0"/>
                        <a:t>EXPORTS</a:t>
                      </a:r>
                      <a:endParaRPr lang="en-US" dirty="0"/>
                    </a:p>
                  </a:txBody>
                  <a:tcPr/>
                </a:tc>
              </a:tr>
              <a:tr h="370840">
                <a:tc>
                  <a:txBody>
                    <a:bodyPr/>
                    <a:lstStyle/>
                    <a:p>
                      <a:r>
                        <a:rPr lang="en-US" dirty="0" smtClean="0"/>
                        <a:t>2012</a:t>
                      </a:r>
                      <a:endParaRPr lang="en-US" dirty="0"/>
                    </a:p>
                  </a:txBody>
                  <a:tcPr/>
                </a:tc>
                <a:tc>
                  <a:txBody>
                    <a:bodyPr/>
                    <a:lstStyle/>
                    <a:p>
                      <a:r>
                        <a:rPr lang="en-US" dirty="0" smtClean="0"/>
                        <a:t>80,801,800</a:t>
                      </a:r>
                      <a:endParaRPr lang="en-US" dirty="0"/>
                    </a:p>
                  </a:txBody>
                  <a:tcPr/>
                </a:tc>
                <a:tc>
                  <a:txBody>
                    <a:bodyPr/>
                    <a:lstStyle/>
                    <a:p>
                      <a:r>
                        <a:rPr lang="en-US" dirty="0" smtClean="0"/>
                        <a:t>57,608,000</a:t>
                      </a:r>
                      <a:endParaRPr lang="en-US" dirty="0"/>
                    </a:p>
                  </a:txBody>
                  <a:tcPr/>
                </a:tc>
                <a:tc>
                  <a:txBody>
                    <a:bodyPr/>
                    <a:lstStyle/>
                    <a:p>
                      <a:r>
                        <a:rPr lang="en-US" dirty="0" smtClean="0"/>
                        <a:t>23,193,800</a:t>
                      </a:r>
                      <a:endParaRPr lang="en-US" dirty="0"/>
                    </a:p>
                  </a:txBody>
                  <a:tcPr/>
                </a:tc>
              </a:tr>
            </a:tbl>
          </a:graphicData>
        </a:graphic>
      </p:graphicFrame>
      <p:sp>
        <p:nvSpPr>
          <p:cNvPr id="60423" name="Text Box 7"/>
          <p:cNvSpPr txBox="1">
            <a:spLocks noChangeArrowheads="1"/>
          </p:cNvSpPr>
          <p:nvPr/>
        </p:nvSpPr>
        <p:spPr bwMode="auto">
          <a:xfrm>
            <a:off x="478971" y="6981372"/>
            <a:ext cx="8215086" cy="307777"/>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sp>
        <p:nvSpPr>
          <p:cNvPr id="9" name="Rectangle 8"/>
          <p:cNvSpPr/>
          <p:nvPr/>
        </p:nvSpPr>
        <p:spPr>
          <a:xfrm>
            <a:off x="304800" y="2148115"/>
            <a:ext cx="8839200" cy="461665"/>
          </a:xfrm>
          <a:prstGeom prst="rect">
            <a:avLst/>
          </a:prstGeom>
        </p:spPr>
        <p:txBody>
          <a:bodyPr wrap="square">
            <a:spAutoFit/>
          </a:bodyPr>
          <a:lstStyle/>
          <a:p>
            <a:r>
              <a:rPr lang="en-US" sz="2000" dirty="0" smtClean="0">
                <a:solidFill>
                  <a:srgbClr val="FFFFFF"/>
                </a:solidFill>
                <a:latin typeface="+mj-lt"/>
              </a:rPr>
              <a:t>OCEANBORNE BULK and GENERAL CARGO (in metric tons)</a:t>
            </a:r>
            <a:r>
              <a:rPr lang="en-US" sz="2400" dirty="0" smtClean="0"/>
              <a:t>	</a:t>
            </a:r>
          </a:p>
        </p:txBody>
      </p:sp>
      <p:sp>
        <p:nvSpPr>
          <p:cNvPr id="11" name="Rectangle 10"/>
          <p:cNvSpPr/>
          <p:nvPr/>
        </p:nvSpPr>
        <p:spPr>
          <a:xfrm>
            <a:off x="348342" y="3018971"/>
            <a:ext cx="8273143" cy="1077218"/>
          </a:xfrm>
          <a:prstGeom prst="rect">
            <a:avLst/>
          </a:prstGeom>
        </p:spPr>
        <p:txBody>
          <a:bodyPr wrap="square">
            <a:spAutoFit/>
          </a:bodyPr>
          <a:lstStyle/>
          <a:p>
            <a:endParaRPr lang="en-US" dirty="0" smtClean="0"/>
          </a:p>
          <a:p>
            <a:r>
              <a:rPr lang="en-US" sz="2000" dirty="0" smtClean="0">
                <a:solidFill>
                  <a:srgbClr val="FFFFFF"/>
                </a:solidFill>
                <a:latin typeface="+mj-lt"/>
              </a:rPr>
              <a:t>PORT OF NY/NJ CONTAINERS/TEUs </a:t>
            </a:r>
            <a:r>
              <a:rPr lang="en-US" dirty="0" smtClean="0">
                <a:latin typeface="+mj-lt"/>
              </a:rPr>
              <a:t>	</a:t>
            </a:r>
          </a:p>
        </p:txBody>
      </p:sp>
      <p:graphicFrame>
        <p:nvGraphicFramePr>
          <p:cNvPr id="12" name="Table 11"/>
          <p:cNvGraphicFramePr>
            <a:graphicFrameLocks noGrp="1"/>
          </p:cNvGraphicFramePr>
          <p:nvPr/>
        </p:nvGraphicFramePr>
        <p:xfrm>
          <a:off x="841827" y="4118428"/>
          <a:ext cx="7242630" cy="741680"/>
        </p:xfrm>
        <a:graphic>
          <a:graphicData uri="http://schemas.openxmlformats.org/drawingml/2006/table">
            <a:tbl>
              <a:tblPr firstRow="1" bandRow="1">
                <a:tableStyleId>{5C22544A-7EE6-4342-B048-85BDC9FD1C3A}</a:tableStyleId>
              </a:tblPr>
              <a:tblGrid>
                <a:gridCol w="2414210"/>
                <a:gridCol w="2414210"/>
                <a:gridCol w="2414210"/>
              </a:tblGrid>
              <a:tr h="370840">
                <a:tc>
                  <a:txBody>
                    <a:bodyPr/>
                    <a:lstStyle/>
                    <a:p>
                      <a:endParaRPr lang="en-US" dirty="0"/>
                    </a:p>
                  </a:txBody>
                  <a:tcPr/>
                </a:tc>
                <a:tc>
                  <a:txBody>
                    <a:bodyPr/>
                    <a:lstStyle/>
                    <a:p>
                      <a:r>
                        <a:rPr lang="en-US" dirty="0" smtClean="0"/>
                        <a:t>CONTAINERS</a:t>
                      </a:r>
                      <a:endParaRPr lang="en-US" dirty="0"/>
                    </a:p>
                  </a:txBody>
                  <a:tcPr/>
                </a:tc>
                <a:tc>
                  <a:txBody>
                    <a:bodyPr/>
                    <a:lstStyle/>
                    <a:p>
                      <a:r>
                        <a:rPr lang="en-US" dirty="0" smtClean="0"/>
                        <a:t>TEUs</a:t>
                      </a:r>
                      <a:endParaRPr lang="en-US" dirty="0"/>
                    </a:p>
                  </a:txBody>
                  <a:tcPr/>
                </a:tc>
              </a:tr>
              <a:tr h="370840">
                <a:tc>
                  <a:txBody>
                    <a:bodyPr/>
                    <a:lstStyle/>
                    <a:p>
                      <a:r>
                        <a:rPr lang="en-US" dirty="0" smtClean="0"/>
                        <a:t>2012</a:t>
                      </a:r>
                      <a:endParaRPr lang="en-US" dirty="0"/>
                    </a:p>
                  </a:txBody>
                  <a:tcPr/>
                </a:tc>
                <a:tc>
                  <a:txBody>
                    <a:bodyPr/>
                    <a:lstStyle/>
                    <a:p>
                      <a:r>
                        <a:rPr lang="en-US" dirty="0" smtClean="0"/>
                        <a:t>3,210,809</a:t>
                      </a:r>
                      <a:endParaRPr lang="en-US" dirty="0"/>
                    </a:p>
                  </a:txBody>
                  <a:tcPr/>
                </a:tc>
                <a:tc>
                  <a:txBody>
                    <a:bodyPr/>
                    <a:lstStyle/>
                    <a:p>
                      <a:r>
                        <a:rPr lang="en-US" dirty="0" smtClean="0"/>
                        <a:t>5,529,909</a:t>
                      </a:r>
                      <a:endParaRPr lang="en-US" dirty="0"/>
                    </a:p>
                  </a:txBody>
                  <a:tcPr/>
                </a:tc>
              </a:tr>
            </a:tbl>
          </a:graphicData>
        </a:graphic>
      </p:graphicFrame>
      <p:graphicFrame>
        <p:nvGraphicFramePr>
          <p:cNvPr id="13" name="Table 12"/>
          <p:cNvGraphicFramePr>
            <a:graphicFrameLocks noGrp="1"/>
          </p:cNvGraphicFramePr>
          <p:nvPr/>
        </p:nvGraphicFramePr>
        <p:xfrm>
          <a:off x="856342" y="5700485"/>
          <a:ext cx="7271658" cy="1112520"/>
        </p:xfrm>
        <a:graphic>
          <a:graphicData uri="http://schemas.openxmlformats.org/drawingml/2006/table">
            <a:tbl>
              <a:tblPr firstRow="1" bandRow="1">
                <a:tableStyleId>{5C22544A-7EE6-4342-B048-85BDC9FD1C3A}</a:tableStyleId>
              </a:tblPr>
              <a:tblGrid>
                <a:gridCol w="2423886"/>
                <a:gridCol w="2423886"/>
                <a:gridCol w="2423886"/>
              </a:tblGrid>
              <a:tr h="370840">
                <a:tc>
                  <a:txBody>
                    <a:bodyPr/>
                    <a:lstStyle/>
                    <a:p>
                      <a:endParaRPr lang="en-US" dirty="0"/>
                    </a:p>
                  </a:txBody>
                  <a:tcPr/>
                </a:tc>
                <a:tc>
                  <a:txBody>
                    <a:bodyPr/>
                    <a:lstStyle/>
                    <a:p>
                      <a:r>
                        <a:rPr lang="en-US" dirty="0" smtClean="0"/>
                        <a:t>COMMODITY</a:t>
                      </a:r>
                      <a:endParaRPr lang="en-US" dirty="0"/>
                    </a:p>
                  </a:txBody>
                  <a:tcPr/>
                </a:tc>
                <a:tc>
                  <a:txBody>
                    <a:bodyPr/>
                    <a:lstStyle/>
                    <a:p>
                      <a:r>
                        <a:rPr lang="en-US" dirty="0" smtClean="0"/>
                        <a:t>VOLUME </a:t>
                      </a:r>
                      <a:endParaRPr lang="en-US" dirty="0"/>
                    </a:p>
                  </a:txBody>
                  <a:tcPr/>
                </a:tc>
              </a:tr>
              <a:tr h="370840">
                <a:tc>
                  <a:txBody>
                    <a:bodyPr/>
                    <a:lstStyle/>
                    <a:p>
                      <a:r>
                        <a:rPr lang="en-US" dirty="0" smtClean="0"/>
                        <a:t>Largest Import Volumes</a:t>
                      </a:r>
                      <a:endParaRPr lang="en-US" dirty="0"/>
                    </a:p>
                  </a:txBody>
                  <a:tcPr/>
                </a:tc>
                <a:tc>
                  <a:txBody>
                    <a:bodyPr/>
                    <a:lstStyle/>
                    <a:p>
                      <a:r>
                        <a:rPr lang="en-US" dirty="0" smtClean="0"/>
                        <a:t>Mineral Fuel, Oil</a:t>
                      </a:r>
                      <a:endParaRPr lang="en-US" dirty="0"/>
                    </a:p>
                  </a:txBody>
                  <a:tcPr/>
                </a:tc>
                <a:tc>
                  <a:txBody>
                    <a:bodyPr/>
                    <a:lstStyle/>
                    <a:p>
                      <a:r>
                        <a:rPr lang="en-US" dirty="0" smtClean="0"/>
                        <a:t>31,558</a:t>
                      </a:r>
                      <a:endParaRPr lang="en-US" dirty="0"/>
                    </a:p>
                  </a:txBody>
                  <a:tcPr/>
                </a:tc>
              </a:tr>
              <a:tr h="370840">
                <a:tc>
                  <a:txBody>
                    <a:bodyPr/>
                    <a:lstStyle/>
                    <a:p>
                      <a:r>
                        <a:rPr lang="en-US" dirty="0" smtClean="0"/>
                        <a:t>Largest</a:t>
                      </a:r>
                      <a:r>
                        <a:rPr lang="en-US" baseline="0" dirty="0" smtClean="0"/>
                        <a:t> Export Volumes</a:t>
                      </a:r>
                      <a:endParaRPr lang="en-US" dirty="0"/>
                    </a:p>
                  </a:txBody>
                  <a:tcPr/>
                </a:tc>
                <a:tc>
                  <a:txBody>
                    <a:bodyPr/>
                    <a:lstStyle/>
                    <a:p>
                      <a:r>
                        <a:rPr lang="en-US" dirty="0" smtClean="0"/>
                        <a:t>Mineral Fuel, Oil</a:t>
                      </a:r>
                      <a:endParaRPr lang="en-US" dirty="0"/>
                    </a:p>
                  </a:txBody>
                  <a:tcPr/>
                </a:tc>
                <a:tc>
                  <a:txBody>
                    <a:bodyPr/>
                    <a:lstStyle/>
                    <a:p>
                      <a:r>
                        <a:rPr lang="en-US" dirty="0" smtClean="0"/>
                        <a:t>7,204</a:t>
                      </a:r>
                      <a:endParaRPr lang="en-US" dirty="0"/>
                    </a:p>
                  </a:txBody>
                  <a:tcPr/>
                </a:tc>
              </a:tr>
            </a:tbl>
          </a:graphicData>
        </a:graphic>
      </p:graphicFrame>
      <p:sp>
        <p:nvSpPr>
          <p:cNvPr id="14" name="TextBox 13"/>
          <p:cNvSpPr txBox="1"/>
          <p:nvPr/>
        </p:nvSpPr>
        <p:spPr>
          <a:xfrm>
            <a:off x="827314" y="5239657"/>
            <a:ext cx="7300686" cy="400110"/>
          </a:xfrm>
          <a:prstGeom prst="rect">
            <a:avLst/>
          </a:prstGeom>
          <a:noFill/>
        </p:spPr>
        <p:txBody>
          <a:bodyPr wrap="square" rtlCol="0">
            <a:spAutoFit/>
          </a:bodyPr>
          <a:lstStyle/>
          <a:p>
            <a:r>
              <a:rPr lang="en-US" sz="2000" dirty="0" smtClean="0">
                <a:solidFill>
                  <a:srgbClr val="FFFFFF"/>
                </a:solidFill>
                <a:effectLst/>
                <a:latin typeface="+mj-lt"/>
              </a:rPr>
              <a:t>2012 BULK CARGO TONNAGE </a:t>
            </a:r>
            <a:r>
              <a:rPr lang="en-US" sz="2000" b="0" dirty="0" smtClean="0">
                <a:solidFill>
                  <a:srgbClr val="FFFFFF"/>
                </a:solidFill>
                <a:effectLst/>
                <a:latin typeface="+mj-lt"/>
              </a:rPr>
              <a:t>(Thousands of metric tons)</a:t>
            </a:r>
            <a:endParaRPr lang="en-US" sz="2000" b="0" dirty="0">
              <a:solidFill>
                <a:srgbClr val="FFFFFF"/>
              </a:solidFill>
              <a:effectLst/>
              <a:latin typeface="+mj-lt"/>
            </a:endParaRPr>
          </a:p>
        </p:txBody>
      </p:sp>
    </p:spTree>
  </p:cSld>
  <p:clrMapOvr>
    <a:masterClrMapping/>
  </p:clrMapOvr>
  <p:transition>
    <p:cover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2" name="Rectangle 4"/>
          <p:cNvSpPr>
            <a:spLocks noChangeArrowheads="1"/>
          </p:cNvSpPr>
          <p:nvPr/>
        </p:nvSpPr>
        <p:spPr bwMode="auto">
          <a:xfrm>
            <a:off x="0" y="1003981"/>
            <a:ext cx="9144000" cy="1295400"/>
          </a:xfrm>
          <a:prstGeom prst="rect">
            <a:avLst/>
          </a:prstGeom>
          <a:noFill/>
          <a:ln w="9525">
            <a:noFill/>
            <a:miter lim="800000"/>
            <a:headEnd/>
            <a:tailEnd/>
          </a:ln>
          <a:effectLst/>
        </p:spPr>
        <p:txBody>
          <a:bodyPr lIns="92075" tIns="46038" rIns="92075" bIns="46038" anchor="ctr"/>
          <a:lstStyle/>
          <a:p>
            <a:pPr eaLnBrk="0" hangingPunct="0"/>
            <a:r>
              <a:rPr lang="en-US" sz="3600" dirty="0">
                <a:solidFill>
                  <a:srgbClr val="FFFFFF"/>
                </a:solidFill>
                <a:latin typeface="Arial" pitchFamily="34" charset="0"/>
              </a:rPr>
              <a:t>High Capacity Passenger Vessels</a:t>
            </a:r>
            <a:br>
              <a:rPr lang="en-US" sz="3600" dirty="0">
                <a:solidFill>
                  <a:srgbClr val="FFFFFF"/>
                </a:solidFill>
                <a:latin typeface="Arial" pitchFamily="34" charset="0"/>
              </a:rPr>
            </a:br>
            <a:r>
              <a:rPr lang="en-US" sz="3600" dirty="0">
                <a:solidFill>
                  <a:srgbClr val="FFFFFF"/>
                </a:solidFill>
                <a:latin typeface="Arial" pitchFamily="34" charset="0"/>
              </a:rPr>
              <a:t>and Commuter Ferries (PCMs)</a:t>
            </a:r>
          </a:p>
        </p:txBody>
      </p:sp>
      <p:sp>
        <p:nvSpPr>
          <p:cNvPr id="11" name="TextBox 10"/>
          <p:cNvSpPr txBox="1"/>
          <p:nvPr/>
        </p:nvSpPr>
        <p:spPr>
          <a:xfrm>
            <a:off x="449944" y="2133600"/>
            <a:ext cx="2917370" cy="4524315"/>
          </a:xfrm>
          <a:prstGeom prst="rect">
            <a:avLst/>
          </a:prstGeom>
          <a:noFill/>
        </p:spPr>
        <p:txBody>
          <a:bodyPr wrap="square" rtlCol="0">
            <a:spAutoFit/>
          </a:bodyPr>
          <a:lstStyle/>
          <a:p>
            <a:pPr algn="l"/>
            <a:endParaRPr lang="en-US" b="0" dirty="0">
              <a:solidFill>
                <a:srgbClr val="FFFFFF"/>
              </a:solidFill>
            </a:endParaRPr>
          </a:p>
          <a:p>
            <a:pPr algn="l">
              <a:buFont typeface="Arial" pitchFamily="34" charset="0"/>
              <a:buChar char="•"/>
            </a:pPr>
            <a:r>
              <a:rPr lang="en-US" dirty="0" smtClean="0">
                <a:solidFill>
                  <a:srgbClr val="FFFFFF"/>
                </a:solidFill>
                <a:effectLst/>
              </a:rPr>
              <a:t> 800+ Daily Transits</a:t>
            </a:r>
          </a:p>
          <a:p>
            <a:pPr algn="l">
              <a:buFont typeface="Arial" pitchFamily="34" charset="0"/>
              <a:buChar char="•"/>
            </a:pPr>
            <a:endParaRPr lang="en-US" dirty="0" smtClean="0">
              <a:solidFill>
                <a:srgbClr val="FFFFFF"/>
              </a:solidFill>
              <a:effectLst/>
            </a:endParaRPr>
          </a:p>
          <a:p>
            <a:pPr algn="l">
              <a:buFont typeface="Arial" pitchFamily="34" charset="0"/>
              <a:buChar char="•"/>
            </a:pPr>
            <a:r>
              <a:rPr lang="en-US" b="0" dirty="0">
                <a:solidFill>
                  <a:srgbClr val="FFFFFF"/>
                </a:solidFill>
                <a:effectLst/>
              </a:rPr>
              <a:t> </a:t>
            </a:r>
            <a:r>
              <a:rPr lang="en-US" dirty="0" smtClean="0">
                <a:solidFill>
                  <a:srgbClr val="FFFFFF"/>
                </a:solidFill>
                <a:effectLst/>
              </a:rPr>
              <a:t>75,000 daily riders aboard the Staten Island Ferry’s alone.  </a:t>
            </a:r>
            <a:endParaRPr lang="en-US" dirty="0">
              <a:solidFill>
                <a:srgbClr val="FFFFFF"/>
              </a:solidFill>
            </a:endParaRPr>
          </a:p>
        </p:txBody>
      </p:sp>
      <p:pic>
        <p:nvPicPr>
          <p:cNvPr id="160781" name="Picture 13" descr="New York Harbor Commuter Ferry Routes"/>
          <p:cNvPicPr>
            <a:picLocks noChangeAspect="1" noChangeArrowheads="1"/>
          </p:cNvPicPr>
          <p:nvPr/>
        </p:nvPicPr>
        <p:blipFill>
          <a:blip r:embed="rId3" cstate="print"/>
          <a:srcRect/>
          <a:stretch>
            <a:fillRect/>
          </a:stretch>
        </p:blipFill>
        <p:spPr bwMode="auto">
          <a:xfrm>
            <a:off x="3483429" y="2423886"/>
            <a:ext cx="5164880" cy="4542972"/>
          </a:xfrm>
          <a:prstGeom prst="rect">
            <a:avLst/>
          </a:prstGeom>
          <a:noFill/>
        </p:spPr>
      </p:pic>
      <p:sp>
        <p:nvSpPr>
          <p:cNvPr id="13" name="Text Box 16"/>
          <p:cNvSpPr txBox="1">
            <a:spLocks noChangeArrowheads="1"/>
          </p:cNvSpPr>
          <p:nvPr/>
        </p:nvSpPr>
        <p:spPr bwMode="auto">
          <a:xfrm>
            <a:off x="449943" y="7112001"/>
            <a:ext cx="8244113" cy="307777"/>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0011" name="Picture 27" descr="http://www.sail-world.com/photos_2010/Alt_4WHM%20Motorsports%20Statue%20of%20Liberty.jpg"/>
          <p:cNvPicPr>
            <a:picLocks noChangeAspect="1" noChangeArrowheads="1"/>
          </p:cNvPicPr>
          <p:nvPr/>
        </p:nvPicPr>
        <p:blipFill>
          <a:blip r:embed="rId2" cstate="print"/>
          <a:srcRect/>
          <a:stretch>
            <a:fillRect/>
          </a:stretch>
        </p:blipFill>
        <p:spPr bwMode="auto">
          <a:xfrm rot="355089">
            <a:off x="3056615" y="4815829"/>
            <a:ext cx="3721553" cy="2481036"/>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170003" name="Picture 19" descr="http://www.myc.org/images/dynamic/getImage.gif?ID=3411652"/>
          <p:cNvPicPr>
            <a:picLocks noChangeAspect="1" noChangeArrowheads="1"/>
          </p:cNvPicPr>
          <p:nvPr/>
        </p:nvPicPr>
        <p:blipFill>
          <a:blip r:embed="rId3" cstate="print"/>
          <a:srcRect/>
          <a:stretch>
            <a:fillRect/>
          </a:stretch>
        </p:blipFill>
        <p:spPr bwMode="auto">
          <a:xfrm rot="20603902">
            <a:off x="-201201" y="2552670"/>
            <a:ext cx="5359263" cy="178642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70005" name="Picture 21" descr="2005 Macy's Fourth of July Fireworks from Greenpoint, Brooklyn"/>
          <p:cNvPicPr>
            <a:picLocks noChangeAspect="1" noChangeArrowheads="1"/>
          </p:cNvPicPr>
          <p:nvPr/>
        </p:nvPicPr>
        <p:blipFill>
          <a:blip r:embed="rId4" cstate="print"/>
          <a:srcRect/>
          <a:stretch>
            <a:fillRect/>
          </a:stretch>
        </p:blipFill>
        <p:spPr bwMode="auto">
          <a:xfrm rot="1006675">
            <a:off x="4746171" y="2333513"/>
            <a:ext cx="4484461" cy="3363346"/>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170001" name="Rectangle 17"/>
          <p:cNvSpPr>
            <a:spLocks noGrp="1" noChangeArrowheads="1"/>
          </p:cNvSpPr>
          <p:nvPr>
            <p:ph type="title"/>
          </p:nvPr>
        </p:nvSpPr>
        <p:spPr bwMode="auto">
          <a:xfrm>
            <a:off x="381000" y="1136650"/>
            <a:ext cx="8229600" cy="990600"/>
          </a:xfrm>
          <a:noFill/>
          <a:ln>
            <a:miter lim="800000"/>
            <a:headEnd/>
            <a:tailEnd/>
          </a:ln>
        </p:spPr>
        <p:txBody>
          <a:bodyPr vert="horz" wrap="square" lIns="91440" tIns="45720" rIns="91440" bIns="45720" numCol="1" anchor="t" anchorCtr="0" compatLnSpc="1">
            <a:prstTxWarp prst="textNoShape">
              <a:avLst/>
            </a:prstTxWarp>
          </a:bodyPr>
          <a:lstStyle/>
          <a:p>
            <a:r>
              <a:rPr lang="en-US" b="1" dirty="0">
                <a:solidFill>
                  <a:srgbClr val="FFFFFF"/>
                </a:solidFill>
                <a:effectLst>
                  <a:outerShdw blurRad="38100" dist="38100" dir="2700000" algn="tl">
                    <a:srgbClr val="000000">
                      <a:alpha val="43137"/>
                    </a:srgbClr>
                  </a:outerShdw>
                </a:effectLst>
              </a:rPr>
              <a:t>Marine Event Monitoring</a:t>
            </a:r>
          </a:p>
        </p:txBody>
      </p:sp>
      <p:pic>
        <p:nvPicPr>
          <p:cNvPr id="170007" name="Picture 23" descr="http://www.projectorreviews.com/wp-content/uploads/2013/10/VPL-VW40_hitch_jetski_large.jpg"/>
          <p:cNvPicPr>
            <a:picLocks noChangeAspect="1" noChangeArrowheads="1"/>
          </p:cNvPicPr>
          <p:nvPr/>
        </p:nvPicPr>
        <p:blipFill>
          <a:blip r:embed="rId5" cstate="print"/>
          <a:srcRect/>
          <a:stretch>
            <a:fillRect/>
          </a:stretch>
        </p:blipFill>
        <p:spPr bwMode="auto">
          <a:xfrm>
            <a:off x="632732" y="3716559"/>
            <a:ext cx="4737553" cy="1980297"/>
          </a:xfrm>
          <a:prstGeom prst="rect">
            <a:avLst/>
          </a:prstGeom>
          <a:noFill/>
        </p:spPr>
      </p:pic>
      <p:pic>
        <p:nvPicPr>
          <p:cNvPr id="170009" name="Picture 25" descr="Red Bull Air Race Logo.jpg">
            <a:hlinkClick r:id="rId6"/>
          </p:cNvPr>
          <p:cNvPicPr>
            <a:picLocks noChangeAspect="1" noChangeArrowheads="1"/>
          </p:cNvPicPr>
          <p:nvPr/>
        </p:nvPicPr>
        <p:blipFill>
          <a:blip r:embed="rId7" cstate="print"/>
          <a:srcRect/>
          <a:stretch>
            <a:fillRect/>
          </a:stretch>
        </p:blipFill>
        <p:spPr bwMode="auto">
          <a:xfrm rot="1777713">
            <a:off x="6307818" y="5272314"/>
            <a:ext cx="2095500" cy="111442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70013" name="Picture 29" descr="http://www.waterfrontalliance.org/sites/default/files/imagecache/partner_image/sidebar/nyc_swim.jpg"/>
          <p:cNvPicPr>
            <a:picLocks noChangeAspect="1" noChangeArrowheads="1"/>
          </p:cNvPicPr>
          <p:nvPr/>
        </p:nvPicPr>
        <p:blipFill>
          <a:blip r:embed="rId8" cstate="print"/>
          <a:srcRect/>
          <a:stretch>
            <a:fillRect/>
          </a:stretch>
        </p:blipFill>
        <p:spPr bwMode="auto">
          <a:xfrm rot="19481943">
            <a:off x="891199" y="5141810"/>
            <a:ext cx="2476500" cy="27146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0001" name="Rectangle 17"/>
          <p:cNvSpPr>
            <a:spLocks noGrp="1" noChangeArrowheads="1"/>
          </p:cNvSpPr>
          <p:nvPr>
            <p:ph type="title"/>
          </p:nvPr>
        </p:nvSpPr>
        <p:spPr bwMode="auto">
          <a:xfrm>
            <a:off x="381000" y="1136650"/>
            <a:ext cx="8229600" cy="990600"/>
          </a:xfrm>
          <a:noFill/>
          <a:ln>
            <a:miter lim="800000"/>
            <a:headEnd/>
            <a:tailEnd/>
          </a:ln>
        </p:spPr>
        <p:txBody>
          <a:bodyPr vert="horz" wrap="square" lIns="91440" tIns="45720" rIns="91440" bIns="45720" numCol="1" anchor="t" anchorCtr="0" compatLnSpc="1">
            <a:prstTxWarp prst="textNoShape">
              <a:avLst/>
            </a:prstTxWarp>
          </a:bodyPr>
          <a:lstStyle/>
          <a:p>
            <a:r>
              <a:rPr lang="en-US" b="1" dirty="0" smtClean="0">
                <a:solidFill>
                  <a:srgbClr val="FFFFFF"/>
                </a:solidFill>
                <a:effectLst>
                  <a:outerShdw blurRad="38100" dist="38100" dir="2700000" algn="tl">
                    <a:srgbClr val="000000">
                      <a:alpha val="43137"/>
                    </a:srgbClr>
                  </a:outerShdw>
                </a:effectLst>
              </a:rPr>
              <a:t>Construction Monitoring</a:t>
            </a:r>
            <a:endParaRPr lang="en-US" b="1" dirty="0">
              <a:solidFill>
                <a:srgbClr val="FFFFFF"/>
              </a:solidFill>
              <a:effectLst>
                <a:outerShdw blurRad="38100" dist="38100" dir="2700000" algn="tl">
                  <a:srgbClr val="000000">
                    <a:alpha val="43137"/>
                  </a:srgbClr>
                </a:outerShdw>
              </a:effectLst>
            </a:endParaRPr>
          </a:p>
        </p:txBody>
      </p:sp>
    </p:spTree>
    <p:controls>
      <p:control spid="197639" name="ShockwaveFlash1" r:id="rId2" imgW="8259840" imgH="5210280"/>
    </p:controls>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1292225" y="884238"/>
            <a:ext cx="6292850" cy="12954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a:solidFill>
                  <a:srgbClr val="FFFFFF"/>
                </a:solidFill>
              </a:rPr>
              <a:t>Average Daily Statistics in NY/NJ Harbor</a:t>
            </a:r>
          </a:p>
        </p:txBody>
      </p:sp>
      <p:sp>
        <p:nvSpPr>
          <p:cNvPr id="92163" name="Rectangle 3"/>
          <p:cNvSpPr>
            <a:spLocks noGrp="1" noChangeArrowheads="1"/>
          </p:cNvSpPr>
          <p:nvPr>
            <p:ph sz="half" idx="1"/>
          </p:nvPr>
        </p:nvSpPr>
        <p:spPr bwMode="auto">
          <a:xfrm>
            <a:off x="581025" y="2392363"/>
            <a:ext cx="3810000" cy="47244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000" b="1" dirty="0">
                <a:solidFill>
                  <a:srgbClr val="FFFFFF"/>
                </a:solidFill>
              </a:rPr>
              <a:t>TRANSITS:</a:t>
            </a:r>
          </a:p>
          <a:p>
            <a:r>
              <a:rPr lang="en-US" sz="2000" b="1" dirty="0">
                <a:solidFill>
                  <a:srgbClr val="FFFFFF"/>
                </a:solidFill>
              </a:rPr>
              <a:t>150 Tug/Tow (Oil Cargo)</a:t>
            </a:r>
          </a:p>
          <a:p>
            <a:r>
              <a:rPr lang="en-US" sz="2000" b="1" dirty="0">
                <a:solidFill>
                  <a:srgbClr val="FFFFFF"/>
                </a:solidFill>
              </a:rPr>
              <a:t>100 Tug/Tow (General Cargo)</a:t>
            </a:r>
          </a:p>
          <a:p>
            <a:r>
              <a:rPr lang="en-US" sz="2000" b="1" dirty="0">
                <a:solidFill>
                  <a:srgbClr val="FFFFFF"/>
                </a:solidFill>
              </a:rPr>
              <a:t>40 Tanker Vessels</a:t>
            </a:r>
          </a:p>
          <a:p>
            <a:r>
              <a:rPr lang="en-US" sz="2000" b="1" dirty="0">
                <a:solidFill>
                  <a:srgbClr val="FFFFFF"/>
                </a:solidFill>
              </a:rPr>
              <a:t>35 Freight/General Cargo Vessels</a:t>
            </a:r>
          </a:p>
          <a:p>
            <a:r>
              <a:rPr lang="en-US" sz="2000" b="1" dirty="0">
                <a:solidFill>
                  <a:srgbClr val="FFFFFF"/>
                </a:solidFill>
              </a:rPr>
              <a:t>800 Ferries</a:t>
            </a:r>
          </a:p>
          <a:p>
            <a:r>
              <a:rPr lang="en-US" sz="2000" b="1" dirty="0">
                <a:solidFill>
                  <a:srgbClr val="FFFFFF"/>
                </a:solidFill>
              </a:rPr>
              <a:t>10 Public Vessels</a:t>
            </a:r>
          </a:p>
          <a:p>
            <a:r>
              <a:rPr lang="en-US" sz="2000" b="1" dirty="0">
                <a:solidFill>
                  <a:srgbClr val="FFFFFF"/>
                </a:solidFill>
              </a:rPr>
              <a:t>Average 1,000 to 1,500 total transits per day</a:t>
            </a:r>
          </a:p>
          <a:p>
            <a:endParaRPr lang="en-US" sz="2000" dirty="0">
              <a:solidFill>
                <a:srgbClr val="FFFFFF"/>
              </a:solidFill>
            </a:endParaRPr>
          </a:p>
          <a:p>
            <a:endParaRPr lang="en-US" sz="2000" dirty="0">
              <a:solidFill>
                <a:srgbClr val="FFFFFF"/>
              </a:solidFill>
            </a:endParaRPr>
          </a:p>
        </p:txBody>
      </p:sp>
      <p:sp>
        <p:nvSpPr>
          <p:cNvPr id="92164" name="Rectangle 4"/>
          <p:cNvSpPr>
            <a:spLocks noGrp="1" noChangeArrowheads="1"/>
          </p:cNvSpPr>
          <p:nvPr>
            <p:ph type="body" sz="half" idx="2"/>
          </p:nvPr>
        </p:nvSpPr>
        <p:spPr bwMode="auto">
          <a:xfrm>
            <a:off x="4710113" y="2379663"/>
            <a:ext cx="3810000" cy="4724400"/>
          </a:xfrm>
          <a:noFill/>
          <a:ln>
            <a:miter lim="800000"/>
            <a:headEnd/>
            <a:tailEnd/>
          </a:ln>
        </p:spPr>
        <p:txBody>
          <a:bodyPr vert="horz" wrap="square" lIns="91440" tIns="45720" rIns="91440" bIns="45720" numCol="1" anchor="t" anchorCtr="0" compatLnSpc="1">
            <a:prstTxWarp prst="textNoShape">
              <a:avLst/>
            </a:prstTxWarp>
          </a:bodyPr>
          <a:lstStyle/>
          <a:p>
            <a:pPr>
              <a:buFontTx/>
              <a:buNone/>
            </a:pPr>
            <a:r>
              <a:rPr lang="en-US" sz="2400" b="1" dirty="0">
                <a:solidFill>
                  <a:srgbClr val="FFFFFF"/>
                </a:solidFill>
              </a:rPr>
              <a:t>OTHER DAILY INFO:</a:t>
            </a:r>
          </a:p>
          <a:p>
            <a:r>
              <a:rPr lang="en-US" sz="2400" b="1" dirty="0">
                <a:solidFill>
                  <a:srgbClr val="FFFFFF"/>
                </a:solidFill>
              </a:rPr>
              <a:t>2 Incidents (possibilities include: Groundings, Anchorage </a:t>
            </a:r>
            <a:r>
              <a:rPr lang="en-US" sz="2400" b="1" dirty="0" err="1">
                <a:solidFill>
                  <a:srgbClr val="FFFFFF"/>
                </a:solidFill>
              </a:rPr>
              <a:t>Draggings</a:t>
            </a:r>
            <a:r>
              <a:rPr lang="en-US" sz="2400" b="1" dirty="0">
                <a:solidFill>
                  <a:srgbClr val="FFFFFF"/>
                </a:solidFill>
              </a:rPr>
              <a:t>, </a:t>
            </a:r>
            <a:r>
              <a:rPr lang="en-US" sz="2400" b="1" dirty="0" err="1">
                <a:solidFill>
                  <a:srgbClr val="FFFFFF"/>
                </a:solidFill>
              </a:rPr>
              <a:t>Allisions</a:t>
            </a:r>
            <a:r>
              <a:rPr lang="en-US" sz="2400" b="1" dirty="0">
                <a:solidFill>
                  <a:srgbClr val="FFFFFF"/>
                </a:solidFill>
              </a:rPr>
              <a:t>, Violations of </a:t>
            </a:r>
            <a:r>
              <a:rPr lang="en-US" sz="2400" b="1" dirty="0" err="1">
                <a:solidFill>
                  <a:srgbClr val="FFFFFF"/>
                </a:solidFill>
              </a:rPr>
              <a:t>Regs</a:t>
            </a:r>
            <a:r>
              <a:rPr lang="en-US" sz="2400" b="1" dirty="0">
                <a:solidFill>
                  <a:srgbClr val="FFFFFF"/>
                </a:solidFill>
              </a:rPr>
              <a:t>)</a:t>
            </a:r>
          </a:p>
          <a:p>
            <a:r>
              <a:rPr lang="en-US" sz="2400" b="1" dirty="0">
                <a:solidFill>
                  <a:srgbClr val="FFFFFF"/>
                </a:solidFill>
              </a:rPr>
              <a:t>75-85 Pieces of Dredging Equipment Used in Dredging/ Blasting/ Construction Projects (intermittently)</a:t>
            </a:r>
          </a:p>
        </p:txBody>
      </p:sp>
      <p:sp>
        <p:nvSpPr>
          <p:cNvPr id="92165" name="Text Box 5"/>
          <p:cNvSpPr txBox="1">
            <a:spLocks noChangeArrowheads="1"/>
          </p:cNvSpPr>
          <p:nvPr/>
        </p:nvSpPr>
        <p:spPr bwMode="auto">
          <a:xfrm>
            <a:off x="464457" y="7097487"/>
            <a:ext cx="8229600" cy="304800"/>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82" name="Picture 10" descr="http://www.hdwallpapers.in/walls/statue_of_liberty_new_york_city-normal.jpg"/>
          <p:cNvPicPr>
            <a:picLocks noChangeAspect="1" noChangeArrowheads="1"/>
          </p:cNvPicPr>
          <p:nvPr/>
        </p:nvPicPr>
        <p:blipFill>
          <a:blip r:embed="rId2" cstate="print"/>
          <a:srcRect/>
          <a:stretch>
            <a:fillRect/>
          </a:stretch>
        </p:blipFill>
        <p:spPr bwMode="auto">
          <a:xfrm rot="1204523">
            <a:off x="6176770" y="1949559"/>
            <a:ext cx="3890535" cy="2917902"/>
          </a:xfrm>
          <a:prstGeom prst="rect">
            <a:avLst/>
          </a:prstGeom>
          <a:noFill/>
          <a:effectLst>
            <a:softEdge rad="635000"/>
          </a:effectLst>
        </p:spPr>
      </p:pic>
      <p:pic>
        <p:nvPicPr>
          <p:cNvPr id="207878" name="Picture 6" descr="Amrican Coast Guard Cruise Ship Helicopter Design 960x854 Pixel"/>
          <p:cNvPicPr>
            <a:picLocks noChangeAspect="1" noChangeArrowheads="1"/>
          </p:cNvPicPr>
          <p:nvPr/>
        </p:nvPicPr>
        <p:blipFill>
          <a:blip r:embed="rId3" cstate="print"/>
          <a:srcRect/>
          <a:stretch>
            <a:fillRect/>
          </a:stretch>
        </p:blipFill>
        <p:spPr bwMode="auto">
          <a:xfrm>
            <a:off x="6135007" y="4580646"/>
            <a:ext cx="3226707" cy="2872439"/>
          </a:xfrm>
          <a:prstGeom prst="rect">
            <a:avLst/>
          </a:prstGeom>
          <a:ln>
            <a:noFill/>
          </a:ln>
          <a:effectLst>
            <a:softEdge rad="635000"/>
          </a:effectLst>
        </p:spPr>
      </p:pic>
      <p:sp>
        <p:nvSpPr>
          <p:cNvPr id="92162" name="Rectangle 2"/>
          <p:cNvSpPr>
            <a:spLocks noGrp="1" noChangeArrowheads="1"/>
          </p:cNvSpPr>
          <p:nvPr>
            <p:ph type="title"/>
          </p:nvPr>
        </p:nvSpPr>
        <p:spPr bwMode="auto">
          <a:xfrm>
            <a:off x="1292225" y="1262742"/>
            <a:ext cx="6292850" cy="916895"/>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solidFill>
                  <a:srgbClr val="FFFFFF"/>
                </a:solidFill>
              </a:rPr>
              <a:t>Security Zones </a:t>
            </a:r>
            <a:br>
              <a:rPr lang="en-US" sz="3600" b="1" dirty="0" smtClean="0">
                <a:solidFill>
                  <a:srgbClr val="FFFFFF"/>
                </a:solidFill>
              </a:rPr>
            </a:br>
            <a:r>
              <a:rPr lang="en-US" sz="1600" b="1" dirty="0" smtClean="0">
                <a:solidFill>
                  <a:srgbClr val="FFFFFF"/>
                </a:solidFill>
              </a:rPr>
              <a:t>(Appendix 8 of VTS User’s Manual)</a:t>
            </a:r>
            <a:endParaRPr lang="en-US" sz="3600" b="1" dirty="0">
              <a:solidFill>
                <a:srgbClr val="FFFFFF"/>
              </a:solidFill>
            </a:endParaRPr>
          </a:p>
        </p:txBody>
      </p:sp>
      <p:sp>
        <p:nvSpPr>
          <p:cNvPr id="92163" name="Rectangle 3"/>
          <p:cNvSpPr>
            <a:spLocks noGrp="1" noChangeArrowheads="1"/>
          </p:cNvSpPr>
          <p:nvPr>
            <p:ph sz="half" idx="1"/>
          </p:nvPr>
        </p:nvSpPr>
        <p:spPr bwMode="auto">
          <a:xfrm>
            <a:off x="581023" y="1857829"/>
            <a:ext cx="7126063" cy="5258935"/>
          </a:xfrm>
          <a:noFill/>
          <a:ln>
            <a:miter lim="800000"/>
            <a:headEnd/>
            <a:tailEnd/>
          </a:ln>
        </p:spPr>
        <p:txBody>
          <a:bodyPr vert="horz" wrap="square" lIns="91440" tIns="45720" rIns="91440" bIns="45720" numCol="1" anchor="t" anchorCtr="0" compatLnSpc="1">
            <a:prstTxWarp prst="textNoShape">
              <a:avLst/>
            </a:prstTxWarp>
          </a:bodyPr>
          <a:lstStyle/>
          <a:p>
            <a:endParaRPr lang="en-US" sz="2000" dirty="0">
              <a:solidFill>
                <a:srgbClr val="FFFFFF"/>
              </a:solidFill>
            </a:endParaRPr>
          </a:p>
          <a:p>
            <a:r>
              <a:rPr lang="en-US" sz="2400" b="1" dirty="0" smtClean="0">
                <a:solidFill>
                  <a:srgbClr val="FFFFFF"/>
                </a:solidFill>
              </a:rPr>
              <a:t>Within 150 yards of Liberty and Ellis Islands</a:t>
            </a:r>
          </a:p>
          <a:p>
            <a:r>
              <a:rPr lang="en-US" sz="2400" b="1" dirty="0" smtClean="0">
                <a:solidFill>
                  <a:srgbClr val="FFFFFF"/>
                </a:solidFill>
              </a:rPr>
              <a:t>Within 25 yards of all bridge piers or abutments, overhead power cables and tunnel ventilators</a:t>
            </a:r>
          </a:p>
          <a:p>
            <a:r>
              <a:rPr lang="en-US" sz="2400" b="1" dirty="0" smtClean="0">
                <a:solidFill>
                  <a:srgbClr val="FFFFFF"/>
                </a:solidFill>
              </a:rPr>
              <a:t>Within 100 yards of all anchored or moored United States Coast Guard vessels</a:t>
            </a:r>
          </a:p>
          <a:p>
            <a:r>
              <a:rPr lang="en-US" sz="2400" b="1" dirty="0" smtClean="0">
                <a:solidFill>
                  <a:srgbClr val="FFFFFF"/>
                </a:solidFill>
              </a:rPr>
              <a:t>Within a 100 yard radius of any passenger ship, or vessel or barge carrying petroleum/chemical products in bulk</a:t>
            </a:r>
          </a:p>
          <a:p>
            <a:r>
              <a:rPr lang="en-US" sz="2400" b="1" dirty="0" smtClean="0">
                <a:solidFill>
                  <a:srgbClr val="FFFFFF"/>
                </a:solidFill>
              </a:rPr>
              <a:t>Within a 25 yard radius of every waterfront facility</a:t>
            </a:r>
          </a:p>
          <a:p>
            <a:r>
              <a:rPr lang="en-US" sz="2400" b="1" dirty="0" smtClean="0">
                <a:solidFill>
                  <a:srgbClr val="FFFFFF"/>
                </a:solidFill>
              </a:rPr>
              <a:t>500 yards around all U.S. Naval vessels in navigable waters of the United States.</a:t>
            </a:r>
            <a:endParaRPr lang="en-US" sz="2400" b="1" dirty="0">
              <a:solidFill>
                <a:srgbClr val="FFFFFF"/>
              </a:solidFill>
            </a:endParaRPr>
          </a:p>
        </p:txBody>
      </p:sp>
      <p:sp>
        <p:nvSpPr>
          <p:cNvPr id="92165" name="Text Box 5"/>
          <p:cNvSpPr txBox="1">
            <a:spLocks noChangeArrowheads="1"/>
          </p:cNvSpPr>
          <p:nvPr/>
        </p:nvSpPr>
        <p:spPr bwMode="auto">
          <a:xfrm>
            <a:off x="464457" y="7097487"/>
            <a:ext cx="8229600" cy="304800"/>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2" descr="uncle sam pointing finger 223x300 Uncle Sam Wants You">
            <a:hlinkClick r:id="rId2"/>
          </p:cNvPr>
          <p:cNvPicPr>
            <a:picLocks noChangeAspect="1" noChangeArrowheads="1"/>
          </p:cNvPicPr>
          <p:nvPr/>
        </p:nvPicPr>
        <p:blipFill>
          <a:blip r:embed="rId3" cstate="print"/>
          <a:srcRect/>
          <a:stretch>
            <a:fillRect/>
          </a:stretch>
        </p:blipFill>
        <p:spPr bwMode="auto">
          <a:xfrm rot="280206">
            <a:off x="5167223" y="1740594"/>
            <a:ext cx="4089015" cy="5500919"/>
          </a:xfrm>
          <a:prstGeom prst="ellipse">
            <a:avLst/>
          </a:prstGeom>
          <a:ln>
            <a:noFill/>
          </a:ln>
          <a:effectLst>
            <a:softEdge rad="635000"/>
          </a:effectLst>
        </p:spPr>
      </p:pic>
      <p:sp>
        <p:nvSpPr>
          <p:cNvPr id="92162" name="Rectangle 2"/>
          <p:cNvSpPr>
            <a:spLocks noGrp="1" noChangeArrowheads="1"/>
          </p:cNvSpPr>
          <p:nvPr>
            <p:ph type="title"/>
          </p:nvPr>
        </p:nvSpPr>
        <p:spPr bwMode="auto">
          <a:xfrm>
            <a:off x="1292225" y="1262742"/>
            <a:ext cx="6292850" cy="916895"/>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solidFill>
                  <a:srgbClr val="FFFFFF"/>
                </a:solidFill>
              </a:rPr>
              <a:t>What you can do for the VTS</a:t>
            </a:r>
            <a:br>
              <a:rPr lang="en-US" sz="3600" b="1" dirty="0" smtClean="0">
                <a:solidFill>
                  <a:srgbClr val="FFFFFF"/>
                </a:solidFill>
              </a:rPr>
            </a:br>
            <a:endParaRPr lang="en-US" sz="3600" b="1" dirty="0">
              <a:solidFill>
                <a:srgbClr val="FFFFFF"/>
              </a:solidFill>
            </a:endParaRPr>
          </a:p>
        </p:txBody>
      </p:sp>
      <p:sp>
        <p:nvSpPr>
          <p:cNvPr id="92163" name="Rectangle 3"/>
          <p:cNvSpPr>
            <a:spLocks noGrp="1" noChangeArrowheads="1"/>
          </p:cNvSpPr>
          <p:nvPr>
            <p:ph sz="half" idx="1"/>
          </p:nvPr>
        </p:nvSpPr>
        <p:spPr bwMode="auto">
          <a:xfrm>
            <a:off x="581026" y="2119086"/>
            <a:ext cx="5485946" cy="4997677"/>
          </a:xfrm>
          <a:noFill/>
          <a:ln>
            <a:miter lim="800000"/>
            <a:headEnd/>
            <a:tailEnd/>
          </a:ln>
        </p:spPr>
        <p:txBody>
          <a:bodyPr vert="horz" wrap="square" lIns="91440" tIns="45720" rIns="91440" bIns="45720" numCol="1" anchor="t" anchorCtr="0" compatLnSpc="1">
            <a:prstTxWarp prst="textNoShape">
              <a:avLst/>
            </a:prstTxWarp>
          </a:bodyPr>
          <a:lstStyle/>
          <a:p>
            <a:r>
              <a:rPr lang="en-US" sz="2400" b="1" dirty="0" smtClean="0">
                <a:solidFill>
                  <a:srgbClr val="FFFFFF"/>
                </a:solidFill>
              </a:rPr>
              <a:t>Report any hazardous, vessel operating conditions</a:t>
            </a:r>
          </a:p>
          <a:p>
            <a:r>
              <a:rPr lang="en-US" sz="2400" b="1" dirty="0" smtClean="0">
                <a:solidFill>
                  <a:srgbClr val="FFFFFF"/>
                </a:solidFill>
              </a:rPr>
              <a:t>Monitor the appropriate VTS frequency while navigating</a:t>
            </a:r>
          </a:p>
          <a:p>
            <a:r>
              <a:rPr lang="en-US" sz="2400" b="1" dirty="0" smtClean="0">
                <a:solidFill>
                  <a:srgbClr val="FFFFFF"/>
                </a:solidFill>
              </a:rPr>
              <a:t>Report marine casualties, ATON Discrepancies, pollution, or any other hazardous condition.  </a:t>
            </a:r>
          </a:p>
          <a:p>
            <a:r>
              <a:rPr lang="en-US" sz="2400" b="1" dirty="0" smtClean="0">
                <a:solidFill>
                  <a:srgbClr val="FFFFFF"/>
                </a:solidFill>
              </a:rPr>
              <a:t>Proactively monitor VHF channel 13 </a:t>
            </a:r>
          </a:p>
          <a:p>
            <a:r>
              <a:rPr lang="en-US" sz="2400" b="1" dirty="0" smtClean="0">
                <a:solidFill>
                  <a:srgbClr val="FFFFFF"/>
                </a:solidFill>
              </a:rPr>
              <a:t>Abide by the “rules of the road”</a:t>
            </a:r>
          </a:p>
          <a:p>
            <a:r>
              <a:rPr lang="en-US" sz="2400" b="1" dirty="0" smtClean="0">
                <a:solidFill>
                  <a:srgbClr val="FFFFFF"/>
                </a:solidFill>
              </a:rPr>
              <a:t>Carry the VTS regulations onboard</a:t>
            </a:r>
          </a:p>
          <a:p>
            <a:r>
              <a:rPr lang="en-US" sz="2400" b="1" dirty="0" smtClean="0">
                <a:solidFill>
                  <a:srgbClr val="FFFFFF"/>
                </a:solidFill>
              </a:rPr>
              <a:t>COMMUNICATE </a:t>
            </a:r>
            <a:r>
              <a:rPr lang="en-US" sz="2400" b="1" dirty="0" err="1" smtClean="0">
                <a:solidFill>
                  <a:srgbClr val="FFFFFF"/>
                </a:solidFill>
              </a:rPr>
              <a:t>COMMUNICATE</a:t>
            </a:r>
            <a:r>
              <a:rPr lang="en-US" sz="2400" b="1" dirty="0" smtClean="0">
                <a:solidFill>
                  <a:srgbClr val="FFFFFF"/>
                </a:solidFill>
              </a:rPr>
              <a:t> </a:t>
            </a:r>
            <a:r>
              <a:rPr lang="en-US" sz="2400" b="1" dirty="0" err="1" smtClean="0">
                <a:solidFill>
                  <a:srgbClr val="FFFFFF"/>
                </a:solidFill>
              </a:rPr>
              <a:t>COMMUNICATE</a:t>
            </a:r>
            <a:r>
              <a:rPr lang="en-US" sz="2400" b="1" dirty="0" smtClean="0">
                <a:solidFill>
                  <a:srgbClr val="FFFFFF"/>
                </a:solidFill>
              </a:rPr>
              <a:t>!</a:t>
            </a:r>
            <a:endParaRPr lang="en-US" sz="2400" b="1" dirty="0">
              <a:solidFill>
                <a:srgbClr val="FFFFFF"/>
              </a:solidFill>
            </a:endParaRPr>
          </a:p>
        </p:txBody>
      </p:sp>
      <p:sp>
        <p:nvSpPr>
          <p:cNvPr id="92165" name="Text Box 5"/>
          <p:cNvSpPr txBox="1">
            <a:spLocks noChangeArrowheads="1"/>
          </p:cNvSpPr>
          <p:nvPr/>
        </p:nvSpPr>
        <p:spPr bwMode="auto">
          <a:xfrm>
            <a:off x="464457" y="7097487"/>
            <a:ext cx="8229600" cy="304800"/>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bwMode="auto">
          <a:xfrm>
            <a:off x="1292225" y="1262742"/>
            <a:ext cx="6292850" cy="916895"/>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solidFill>
                  <a:srgbClr val="FFFFFF"/>
                </a:solidFill>
              </a:rPr>
              <a:t>Questions?</a:t>
            </a:r>
            <a:br>
              <a:rPr lang="en-US" sz="3600" b="1" dirty="0" smtClean="0">
                <a:solidFill>
                  <a:srgbClr val="FFFFFF"/>
                </a:solidFill>
              </a:rPr>
            </a:br>
            <a:endParaRPr lang="en-US" sz="3600" b="1" dirty="0">
              <a:solidFill>
                <a:srgbClr val="FFFFFF"/>
              </a:solidFill>
            </a:endParaRPr>
          </a:p>
        </p:txBody>
      </p:sp>
      <p:sp>
        <p:nvSpPr>
          <p:cNvPr id="92165" name="Text Box 5"/>
          <p:cNvSpPr txBox="1">
            <a:spLocks noChangeArrowheads="1"/>
          </p:cNvSpPr>
          <p:nvPr/>
        </p:nvSpPr>
        <p:spPr bwMode="auto">
          <a:xfrm>
            <a:off x="464457" y="7097487"/>
            <a:ext cx="8229600" cy="304800"/>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pic>
        <p:nvPicPr>
          <p:cNvPr id="216066" name="Picture 2" descr="Ask-question-1"/>
          <p:cNvPicPr>
            <a:picLocks noChangeAspect="1" noChangeArrowheads="1"/>
          </p:cNvPicPr>
          <p:nvPr/>
        </p:nvPicPr>
        <p:blipFill>
          <a:blip r:embed="rId2" cstate="print"/>
          <a:srcRect/>
          <a:stretch>
            <a:fillRect/>
          </a:stretch>
        </p:blipFill>
        <p:spPr bwMode="auto">
          <a:xfrm>
            <a:off x="972457" y="1767981"/>
            <a:ext cx="7489371" cy="5661965"/>
          </a:xfrm>
          <a:prstGeom prst="rect">
            <a:avLst/>
          </a:prstGeom>
          <a:noFill/>
          <a:effectLst>
            <a:softEdge rad="635000"/>
          </a:effectLst>
        </p:spPr>
      </p:pic>
      <p:sp>
        <p:nvSpPr>
          <p:cNvPr id="7" name="TextBox 6"/>
          <p:cNvSpPr txBox="1"/>
          <p:nvPr/>
        </p:nvSpPr>
        <p:spPr>
          <a:xfrm>
            <a:off x="508000" y="5355772"/>
            <a:ext cx="8011886" cy="1477328"/>
          </a:xfrm>
          <a:prstGeom prst="rect">
            <a:avLst/>
          </a:prstGeom>
          <a:noFill/>
        </p:spPr>
        <p:txBody>
          <a:bodyPr wrap="square" rtlCol="0">
            <a:spAutoFit/>
          </a:bodyPr>
          <a:lstStyle/>
          <a:p>
            <a:pPr algn="l"/>
            <a:r>
              <a:rPr lang="en-US" sz="3000" dirty="0" smtClean="0">
                <a:solidFill>
                  <a:srgbClr val="FF0000"/>
                </a:solidFill>
              </a:rPr>
              <a:t>Vessel Traffic Service NY</a:t>
            </a:r>
          </a:p>
          <a:p>
            <a:pPr algn="l"/>
            <a:r>
              <a:rPr lang="en-US" sz="3000" dirty="0" smtClean="0">
                <a:solidFill>
                  <a:srgbClr val="FF0000"/>
                </a:solidFill>
              </a:rPr>
              <a:t>212 Coast Guard Dr.</a:t>
            </a:r>
          </a:p>
          <a:p>
            <a:pPr algn="l"/>
            <a:r>
              <a:rPr lang="en-US" sz="3000" dirty="0" smtClean="0">
                <a:solidFill>
                  <a:srgbClr val="FF0000"/>
                </a:solidFill>
              </a:rPr>
              <a:t>Staten Island, NY 10305      (718) 354-4088</a:t>
            </a:r>
            <a:endParaRPr lang="en-US" sz="3000"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bwMode="auto">
          <a:xfrm>
            <a:off x="508000" y="1175657"/>
            <a:ext cx="4818743" cy="5747658"/>
          </a:xfrm>
          <a:noFill/>
          <a:ln>
            <a:miter lim="800000"/>
            <a:headEnd/>
            <a:tailEnd/>
          </a:ln>
          <a:effectLst>
            <a:outerShdw dist="107763" dir="2700000" algn="ctr" rotWithShape="0">
              <a:schemeClr val="tx2"/>
            </a:outerShdw>
          </a:effectLst>
        </p:spPr>
        <p:txBody>
          <a:bodyPr vert="horz" wrap="square" lIns="92075" tIns="46038" rIns="92075" bIns="46038" numCol="1" anchor="t" anchorCtr="0" compatLnSpc="1">
            <a:prstTxWarp prst="textNoShape">
              <a:avLst/>
            </a:prstTxWarp>
          </a:bodyPr>
          <a:lstStyle/>
          <a:p>
            <a:pPr algn="ctr">
              <a:buNone/>
            </a:pPr>
            <a:r>
              <a:rPr lang="en-US" sz="5400" b="1" u="sng" dirty="0" smtClean="0">
                <a:solidFill>
                  <a:srgbClr val="FFFFFF"/>
                </a:solidFill>
                <a:effectLst>
                  <a:outerShdw blurRad="38100" dist="38100" dir="2700000" algn="tl">
                    <a:srgbClr val="000000">
                      <a:alpha val="43137"/>
                    </a:srgbClr>
                  </a:outerShdw>
                </a:effectLst>
              </a:rPr>
              <a:t>VTS Authority</a:t>
            </a:r>
          </a:p>
          <a:p>
            <a:r>
              <a:rPr lang="en-US" b="1" dirty="0" smtClean="0">
                <a:solidFill>
                  <a:srgbClr val="FFFFFF"/>
                </a:solidFill>
                <a:effectLst>
                  <a:outerShdw blurRad="38100" dist="38100" dir="2700000" algn="tl">
                    <a:srgbClr val="000000">
                      <a:alpha val="43137"/>
                    </a:srgbClr>
                  </a:outerShdw>
                </a:effectLst>
              </a:rPr>
              <a:t>Title 33 CFR Section 161</a:t>
            </a:r>
          </a:p>
          <a:p>
            <a:r>
              <a:rPr lang="en-US" b="1" dirty="0">
                <a:solidFill>
                  <a:srgbClr val="FFFFFF"/>
                </a:solidFill>
                <a:effectLst>
                  <a:outerShdw blurRad="38100" dist="38100" dir="2700000" algn="tl">
                    <a:srgbClr val="000000">
                      <a:alpha val="43137"/>
                    </a:srgbClr>
                  </a:outerShdw>
                </a:effectLst>
                <a:latin typeface="+mn-lt"/>
                <a:ea typeface="+mn-ea"/>
                <a:cs typeface="+mn-cs"/>
              </a:rPr>
              <a:t>Ports and Waterways Safety Act of 1972</a:t>
            </a:r>
            <a:endParaRPr lang="en-US" b="1" dirty="0" smtClean="0">
              <a:solidFill>
                <a:srgbClr val="FFFFFF"/>
              </a:solidFill>
              <a:effectLst>
                <a:outerShdw blurRad="38100" dist="38100" dir="2700000" algn="tl">
                  <a:srgbClr val="000000">
                    <a:alpha val="43137"/>
                  </a:srgbClr>
                </a:outerShdw>
              </a:effectLst>
            </a:endParaRPr>
          </a:p>
          <a:p>
            <a:r>
              <a:rPr lang="en-US" b="1" dirty="0" smtClean="0">
                <a:solidFill>
                  <a:srgbClr val="FFFFFF"/>
                </a:solidFill>
              </a:rPr>
              <a:t>Oil Pollution Act of 1990 </a:t>
            </a:r>
          </a:p>
          <a:p>
            <a:r>
              <a:rPr lang="en-US" b="1" dirty="0">
                <a:solidFill>
                  <a:srgbClr val="FFFFFF"/>
                </a:solidFill>
                <a:effectLst>
                  <a:outerShdw blurRad="38100" dist="38100" dir="2700000" algn="tl">
                    <a:srgbClr val="000000">
                      <a:alpha val="43137"/>
                    </a:srgbClr>
                  </a:outerShdw>
                </a:effectLst>
                <a:latin typeface="+mn-lt"/>
                <a:ea typeface="+mn-ea"/>
                <a:cs typeface="+mn-cs"/>
              </a:rPr>
              <a:t>Maritime Transportation Security Act </a:t>
            </a:r>
            <a:r>
              <a:rPr lang="en-US" b="1" dirty="0" smtClean="0">
                <a:solidFill>
                  <a:srgbClr val="FFFFFF"/>
                </a:solidFill>
                <a:effectLst>
                  <a:outerShdw blurRad="38100" dist="38100" dir="2700000" algn="tl">
                    <a:srgbClr val="000000">
                      <a:alpha val="43137"/>
                    </a:srgbClr>
                  </a:outerShdw>
                </a:effectLst>
                <a:latin typeface="+mn-lt"/>
                <a:ea typeface="+mn-ea"/>
                <a:cs typeface="+mn-cs"/>
              </a:rPr>
              <a:t>of 2002</a:t>
            </a:r>
            <a:endParaRPr lang="en-US" b="1" dirty="0">
              <a:solidFill>
                <a:srgbClr val="FFFFFF"/>
              </a:solidFill>
              <a:effectLst>
                <a:outerShdw blurRad="38100" dist="38100" dir="2700000" algn="tl">
                  <a:srgbClr val="000000">
                    <a:alpha val="43137"/>
                  </a:srgbClr>
                </a:outerShdw>
              </a:effectLst>
            </a:endParaRPr>
          </a:p>
        </p:txBody>
      </p:sp>
      <p:sp>
        <p:nvSpPr>
          <p:cNvPr id="4099" name="Text Box 3"/>
          <p:cNvSpPr txBox="1">
            <a:spLocks noChangeArrowheads="1"/>
          </p:cNvSpPr>
          <p:nvPr/>
        </p:nvSpPr>
        <p:spPr bwMode="auto">
          <a:xfrm>
            <a:off x="478971" y="6994072"/>
            <a:ext cx="8200571" cy="307777"/>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pic>
        <p:nvPicPr>
          <p:cNvPr id="70658" name="Picture 2" descr="33 CFR: Navigation, Parts 125-199 (2013 Ed.)">
            <a:hlinkClick r:id="rId4" tooltip="33 CFR: Navigation, Parts 125-199 (2013 Ed.)"/>
          </p:cNvPr>
          <p:cNvPicPr>
            <a:picLocks noChangeAspect="1" noChangeArrowheads="1"/>
          </p:cNvPicPr>
          <p:nvPr/>
        </p:nvPicPr>
        <p:blipFill>
          <a:blip r:embed="rId5" cstate="print"/>
          <a:srcRect/>
          <a:stretch>
            <a:fillRect/>
          </a:stretch>
        </p:blipFill>
        <p:spPr bwMode="auto">
          <a:xfrm>
            <a:off x="5235575" y="2320019"/>
            <a:ext cx="3305175" cy="4572000"/>
          </a:xfrm>
          <a:prstGeom prst="rect">
            <a:avLst/>
          </a:prstGeom>
          <a:noFill/>
        </p:spPr>
      </p:pic>
    </p:spTree>
  </p:cSld>
  <p:clrMapOvr>
    <a:masterClrMapping/>
  </p:clrMapOvr>
  <p:transition spd="slow">
    <p:zoom/>
    <p:sndAc>
      <p:stSnd>
        <p:snd r:embed="rId3" name="Laser"/>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sz="half" idx="1"/>
          </p:nvPr>
        </p:nvSpPr>
        <p:spPr bwMode="auto">
          <a:xfrm>
            <a:off x="551543" y="1161143"/>
            <a:ext cx="8128000" cy="5733143"/>
          </a:xfrm>
          <a:noFill/>
          <a:ln>
            <a:miter lim="800000"/>
            <a:headEnd/>
            <a:tailEnd/>
          </a:ln>
          <a:effectLst>
            <a:outerShdw dist="107763" dir="2700000" algn="ctr" rotWithShape="0">
              <a:schemeClr val="tx2"/>
            </a:outerShdw>
          </a:effectLst>
        </p:spPr>
        <p:txBody>
          <a:bodyPr vert="horz" wrap="square" lIns="92075" tIns="46038" rIns="92075" bIns="46038" numCol="1" anchor="t" anchorCtr="0" compatLnSpc="1">
            <a:prstTxWarp prst="textNoShape">
              <a:avLst/>
            </a:prstTxWarp>
          </a:bodyPr>
          <a:lstStyle/>
          <a:p>
            <a:pPr algn="ctr">
              <a:buNone/>
            </a:pPr>
            <a:r>
              <a:rPr lang="en-US" sz="5400" b="1" u="sng" dirty="0" smtClean="0">
                <a:solidFill>
                  <a:srgbClr val="FFFFFF"/>
                </a:solidFill>
                <a:effectLst>
                  <a:outerShdw blurRad="38100" dist="38100" dir="2700000" algn="tl">
                    <a:srgbClr val="000000">
                      <a:alpha val="43137"/>
                    </a:srgbClr>
                  </a:outerShdw>
                </a:effectLst>
              </a:rPr>
              <a:t>Our Mission</a:t>
            </a:r>
            <a:endParaRPr lang="en-US" sz="4400" b="1" dirty="0" smtClean="0">
              <a:solidFill>
                <a:srgbClr val="FFFFFF"/>
              </a:solidFill>
            </a:endParaRPr>
          </a:p>
          <a:p>
            <a:pPr algn="ctr">
              <a:buNone/>
            </a:pPr>
            <a:r>
              <a:rPr lang="en-US" sz="4400" b="1" dirty="0" smtClean="0">
                <a:solidFill>
                  <a:srgbClr val="FFFFFF"/>
                </a:solidFill>
              </a:rPr>
              <a:t>T</a:t>
            </a:r>
            <a:r>
              <a:rPr lang="en-US" sz="4400" b="1" dirty="0" smtClean="0">
                <a:solidFill>
                  <a:srgbClr val="FFFFFF"/>
                </a:solidFill>
                <a:latin typeface="+mn-lt"/>
                <a:ea typeface="+mn-ea"/>
                <a:cs typeface="+mn-cs"/>
              </a:rPr>
              <a:t>o </a:t>
            </a:r>
            <a:r>
              <a:rPr lang="en-US" sz="4400" b="1" dirty="0">
                <a:solidFill>
                  <a:srgbClr val="FFFFFF"/>
                </a:solidFill>
                <a:latin typeface="+mn-lt"/>
                <a:ea typeface="+mn-ea"/>
                <a:cs typeface="+mn-cs"/>
              </a:rPr>
              <a:t>maximize the safe </a:t>
            </a:r>
            <a:r>
              <a:rPr lang="en-US" sz="4400" b="1" dirty="0" smtClean="0">
                <a:solidFill>
                  <a:srgbClr val="FFFFFF"/>
                </a:solidFill>
                <a:latin typeface="+mn-lt"/>
                <a:ea typeface="+mn-ea"/>
                <a:cs typeface="+mn-cs"/>
              </a:rPr>
              <a:t>and efficient </a:t>
            </a:r>
            <a:r>
              <a:rPr lang="en-US" sz="4400" b="1" dirty="0">
                <a:solidFill>
                  <a:srgbClr val="FFFFFF"/>
                </a:solidFill>
                <a:latin typeface="+mn-lt"/>
                <a:ea typeface="+mn-ea"/>
                <a:cs typeface="+mn-cs"/>
              </a:rPr>
              <a:t>use of </a:t>
            </a:r>
            <a:r>
              <a:rPr lang="en-US" sz="4400" b="1" dirty="0" smtClean="0">
                <a:solidFill>
                  <a:srgbClr val="FFFFFF"/>
                </a:solidFill>
                <a:latin typeface="+mn-lt"/>
                <a:ea typeface="+mn-ea"/>
                <a:cs typeface="+mn-cs"/>
              </a:rPr>
              <a:t>the waterways </a:t>
            </a:r>
            <a:r>
              <a:rPr lang="en-US" sz="4400" b="1" dirty="0">
                <a:solidFill>
                  <a:srgbClr val="FFFFFF"/>
                </a:solidFill>
                <a:latin typeface="+mn-lt"/>
                <a:ea typeface="+mn-ea"/>
                <a:cs typeface="+mn-cs"/>
              </a:rPr>
              <a:t>of the </a:t>
            </a:r>
            <a:r>
              <a:rPr lang="en-US" sz="4400" b="1" dirty="0" smtClean="0">
                <a:solidFill>
                  <a:srgbClr val="FFFFFF"/>
                </a:solidFill>
                <a:latin typeface="+mn-lt"/>
                <a:ea typeface="+mn-ea"/>
                <a:cs typeface="+mn-cs"/>
              </a:rPr>
              <a:t>Ports </a:t>
            </a:r>
            <a:r>
              <a:rPr lang="en-US" sz="4400" b="1" dirty="0">
                <a:solidFill>
                  <a:srgbClr val="FFFFFF"/>
                </a:solidFill>
                <a:latin typeface="+mn-lt"/>
                <a:ea typeface="+mn-ea"/>
                <a:cs typeface="+mn-cs"/>
              </a:rPr>
              <a:t>of New York and New Jersey.</a:t>
            </a:r>
            <a:endParaRPr lang="en-US" sz="4400" b="1" dirty="0">
              <a:solidFill>
                <a:srgbClr val="FFFFFF"/>
              </a:solidFill>
              <a:effectLst>
                <a:outerShdw blurRad="38100" dist="38100" dir="2700000" algn="tl">
                  <a:srgbClr val="000000"/>
                </a:outerShdw>
              </a:effectLst>
            </a:endParaRPr>
          </a:p>
        </p:txBody>
      </p:sp>
      <p:sp>
        <p:nvSpPr>
          <p:cNvPr id="4099" name="Text Box 3"/>
          <p:cNvSpPr txBox="1">
            <a:spLocks noChangeArrowheads="1"/>
          </p:cNvSpPr>
          <p:nvPr/>
        </p:nvSpPr>
        <p:spPr bwMode="auto">
          <a:xfrm>
            <a:off x="478971" y="6994072"/>
            <a:ext cx="8200571" cy="307777"/>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pic>
        <p:nvPicPr>
          <p:cNvPr id="68612" name="Picture 4" descr="http://t2.gstatic.com/images?q=tbn:ANd9GcQlyvvh9GYbY-RHbExWh3lEp8fwX2iHRVPi6AaqTetew2osqe4WWK4TeQ">
            <a:hlinkClick r:id="rId4"/>
          </p:cNvPr>
          <p:cNvPicPr>
            <a:picLocks noChangeAspect="1" noChangeArrowheads="1"/>
          </p:cNvPicPr>
          <p:nvPr/>
        </p:nvPicPr>
        <p:blipFill>
          <a:blip r:embed="rId5" cstate="print"/>
          <a:srcRect/>
          <a:stretch>
            <a:fillRect/>
          </a:stretch>
        </p:blipFill>
        <p:spPr bwMode="auto">
          <a:xfrm>
            <a:off x="3813176" y="4887232"/>
            <a:ext cx="1905452" cy="1905455"/>
          </a:xfrm>
          <a:prstGeom prst="ellipse">
            <a:avLst/>
          </a:prstGeom>
          <a:ln>
            <a:noFill/>
          </a:ln>
          <a:effectLst>
            <a:softEdge rad="112500"/>
          </a:effectLst>
        </p:spPr>
      </p:pic>
    </p:spTree>
  </p:cSld>
  <p:clrMapOvr>
    <a:masterClrMapping/>
  </p:clrMapOvr>
  <p:transition spd="slow">
    <p:zoom/>
    <p:sndAc>
      <p:stSnd>
        <p:snd r:embed="rId3" name="Laser"/>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1560059" y="1348015"/>
            <a:ext cx="6156325" cy="390525"/>
          </a:xfrm>
          <a:prstGeom prst="rect">
            <a:avLst/>
          </a:prstGeom>
          <a:noFill/>
          <a:ln w="9525">
            <a:noFill/>
            <a:miter lim="800000"/>
            <a:headEnd/>
            <a:tailEnd/>
          </a:ln>
        </p:spPr>
        <p:txBody>
          <a:bodyPr/>
          <a:lstStyle/>
          <a:p>
            <a:pPr eaLnBrk="0" hangingPunct="0"/>
            <a:r>
              <a:rPr lang="en-US" sz="2800" u="sng" dirty="0">
                <a:solidFill>
                  <a:srgbClr val="FFFFFF"/>
                </a:solidFill>
                <a:latin typeface="Times New Roman" pitchFamily="18" charset="0"/>
              </a:rPr>
              <a:t>VTS Area Of Responsibility (AOR)</a:t>
            </a:r>
            <a:endParaRPr lang="en-US" sz="2800" u="sng" dirty="0">
              <a:solidFill>
                <a:schemeClr val="tx2"/>
              </a:solidFill>
              <a:latin typeface="Times New Roman" pitchFamily="18" charset="0"/>
            </a:endParaRPr>
          </a:p>
        </p:txBody>
      </p:sp>
      <p:sp>
        <p:nvSpPr>
          <p:cNvPr id="163843" name="Rectangle 3"/>
          <p:cNvSpPr>
            <a:spLocks noChangeArrowheads="1"/>
          </p:cNvSpPr>
          <p:nvPr/>
        </p:nvSpPr>
        <p:spPr bwMode="auto">
          <a:xfrm>
            <a:off x="4795838" y="5497513"/>
            <a:ext cx="3878262" cy="844550"/>
          </a:xfrm>
          <a:prstGeom prst="rect">
            <a:avLst/>
          </a:prstGeom>
          <a:noFill/>
          <a:ln w="9525">
            <a:noFill/>
            <a:miter lim="800000"/>
            <a:headEnd/>
            <a:tailEnd/>
          </a:ln>
          <a:effectLst/>
        </p:spPr>
        <p:txBody>
          <a:bodyPr/>
          <a:lstStyle/>
          <a:p>
            <a:pPr marL="342900" indent="-342900" eaLnBrk="0" hangingPunct="0">
              <a:lnSpc>
                <a:spcPct val="80000"/>
              </a:lnSpc>
              <a:spcBef>
                <a:spcPct val="20000"/>
              </a:spcBef>
              <a:buSzPct val="100000"/>
            </a:pPr>
            <a:endParaRPr lang="en-US" sz="2400" b="0">
              <a:solidFill>
                <a:srgbClr val="EF9100"/>
              </a:solidFill>
              <a:effectLst/>
              <a:latin typeface="Times New Roman" pitchFamily="18" charset="0"/>
            </a:endParaRPr>
          </a:p>
        </p:txBody>
      </p:sp>
      <p:sp>
        <p:nvSpPr>
          <p:cNvPr id="163846" name="Text Box 6"/>
          <p:cNvSpPr txBox="1">
            <a:spLocks noChangeArrowheads="1"/>
          </p:cNvSpPr>
          <p:nvPr/>
        </p:nvSpPr>
        <p:spPr bwMode="auto">
          <a:xfrm>
            <a:off x="486228" y="7039430"/>
            <a:ext cx="8207829" cy="307777"/>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dirty="0" smtClean="0">
                <a:solidFill>
                  <a:srgbClr val="000000"/>
                </a:solidFill>
                <a:effectLst/>
                <a:latin typeface="Arial" pitchFamily="34" charset="0"/>
              </a:rPr>
              <a:t>UNCLASSIFIED</a:t>
            </a:r>
            <a:endParaRPr lang="en-US" sz="1400" dirty="0">
              <a:solidFill>
                <a:srgbClr val="000000"/>
              </a:solidFill>
              <a:effectLst/>
              <a:latin typeface="Arial" pitchFamily="34" charset="0"/>
            </a:endParaRPr>
          </a:p>
        </p:txBody>
      </p:sp>
      <p:sp>
        <p:nvSpPr>
          <p:cNvPr id="11" name="TextBox 10"/>
          <p:cNvSpPr txBox="1"/>
          <p:nvPr/>
        </p:nvSpPr>
        <p:spPr>
          <a:xfrm>
            <a:off x="4426857" y="2206171"/>
            <a:ext cx="4542971" cy="4001095"/>
          </a:xfrm>
          <a:prstGeom prst="rect">
            <a:avLst/>
          </a:prstGeom>
          <a:noFill/>
        </p:spPr>
        <p:txBody>
          <a:bodyPr wrap="square" rtlCol="0">
            <a:spAutoFit/>
          </a:bodyPr>
          <a:lstStyle/>
          <a:p>
            <a:r>
              <a:rPr lang="en-US" u="sng" dirty="0" smtClean="0">
                <a:solidFill>
                  <a:srgbClr val="FFFFFF"/>
                </a:solidFill>
                <a:latin typeface="+mj-lt"/>
              </a:rPr>
              <a:t>Boundaries</a:t>
            </a:r>
          </a:p>
          <a:p>
            <a:endParaRPr lang="en-US" u="sng" dirty="0" smtClean="0">
              <a:solidFill>
                <a:srgbClr val="FFFFFF"/>
              </a:solidFill>
              <a:latin typeface="+mj-lt"/>
            </a:endParaRPr>
          </a:p>
          <a:p>
            <a:pPr algn="l">
              <a:buFont typeface="Arial" pitchFamily="34" charset="0"/>
              <a:buChar char="•"/>
            </a:pPr>
            <a:r>
              <a:rPr lang="en-US" sz="2400" dirty="0" smtClean="0">
                <a:solidFill>
                  <a:srgbClr val="FFFFFF"/>
                </a:solidFill>
                <a:latin typeface="+mj-lt"/>
              </a:rPr>
              <a:t> Raritan River Railroad Bridge</a:t>
            </a:r>
          </a:p>
          <a:p>
            <a:pPr algn="l">
              <a:buFont typeface="Arial" pitchFamily="34" charset="0"/>
              <a:buChar char="•"/>
            </a:pPr>
            <a:r>
              <a:rPr lang="en-US" sz="2400" dirty="0" smtClean="0">
                <a:solidFill>
                  <a:srgbClr val="FFFFFF"/>
                </a:solidFill>
                <a:latin typeface="+mj-lt"/>
              </a:rPr>
              <a:t> Lehigh Valley Drawbridge</a:t>
            </a:r>
          </a:p>
          <a:p>
            <a:pPr algn="l">
              <a:buFont typeface="Arial" pitchFamily="34" charset="0"/>
              <a:buChar char="•"/>
            </a:pPr>
            <a:r>
              <a:rPr lang="en-US" sz="2400" dirty="0" smtClean="0">
                <a:solidFill>
                  <a:srgbClr val="FFFFFF"/>
                </a:solidFill>
                <a:latin typeface="+mj-lt"/>
              </a:rPr>
              <a:t> Holland Tunnel Ventilators</a:t>
            </a:r>
          </a:p>
          <a:p>
            <a:pPr algn="l">
              <a:buFont typeface="Arial" pitchFamily="34" charset="0"/>
              <a:buChar char="•"/>
            </a:pPr>
            <a:r>
              <a:rPr lang="en-US" sz="2400" dirty="0" smtClean="0">
                <a:solidFill>
                  <a:srgbClr val="FFFFFF"/>
                </a:solidFill>
                <a:latin typeface="+mj-lt"/>
              </a:rPr>
              <a:t> </a:t>
            </a:r>
            <a:r>
              <a:rPr lang="en-US" sz="2400" dirty="0" err="1" smtClean="0">
                <a:solidFill>
                  <a:srgbClr val="FFFFFF"/>
                </a:solidFill>
                <a:latin typeface="+mj-lt"/>
              </a:rPr>
              <a:t>Throgs</a:t>
            </a:r>
            <a:r>
              <a:rPr lang="en-US" sz="2400" dirty="0" smtClean="0">
                <a:solidFill>
                  <a:srgbClr val="FFFFFF"/>
                </a:solidFill>
                <a:latin typeface="+mj-lt"/>
              </a:rPr>
              <a:t> Neck Bridge</a:t>
            </a:r>
          </a:p>
          <a:p>
            <a:pPr algn="l">
              <a:buFont typeface="Arial" pitchFamily="34" charset="0"/>
              <a:buChar char="•"/>
            </a:pPr>
            <a:r>
              <a:rPr lang="en-US" sz="2400" dirty="0">
                <a:solidFill>
                  <a:srgbClr val="FFFFFF"/>
                </a:solidFill>
                <a:latin typeface="+mj-lt"/>
              </a:rPr>
              <a:t> </a:t>
            </a:r>
            <a:r>
              <a:rPr lang="en-US" sz="2400" dirty="0" smtClean="0">
                <a:solidFill>
                  <a:srgbClr val="FFFFFF"/>
                </a:solidFill>
                <a:latin typeface="+mj-lt"/>
              </a:rPr>
              <a:t>Ambrose Channel entrance</a:t>
            </a:r>
          </a:p>
          <a:p>
            <a:pPr algn="l">
              <a:buFont typeface="Arial" pitchFamily="34" charset="0"/>
              <a:buChar char="•"/>
            </a:pPr>
            <a:r>
              <a:rPr lang="en-US" sz="2400" dirty="0" smtClean="0">
                <a:solidFill>
                  <a:srgbClr val="FFFFFF"/>
                </a:solidFill>
                <a:latin typeface="+mj-lt"/>
              </a:rPr>
              <a:t> Swash Channel entrance</a:t>
            </a:r>
          </a:p>
          <a:p>
            <a:pPr algn="l">
              <a:buFont typeface="Arial" pitchFamily="34" charset="0"/>
              <a:buChar char="•"/>
            </a:pPr>
            <a:r>
              <a:rPr lang="en-US" sz="2400" dirty="0" smtClean="0">
                <a:solidFill>
                  <a:srgbClr val="FFFFFF"/>
                </a:solidFill>
                <a:latin typeface="+mj-lt"/>
              </a:rPr>
              <a:t> Sandy Hook Channel entrance</a:t>
            </a:r>
          </a:p>
          <a:p>
            <a:pPr algn="l">
              <a:buFont typeface="Arial" pitchFamily="34" charset="0"/>
              <a:buChar char="•"/>
            </a:pPr>
            <a:endParaRPr lang="en-US" sz="2200" dirty="0">
              <a:solidFill>
                <a:srgbClr val="FFFFFF"/>
              </a:solidFill>
              <a:latin typeface="+mj-lt"/>
            </a:endParaRPr>
          </a:p>
        </p:txBody>
      </p:sp>
      <p:pic>
        <p:nvPicPr>
          <p:cNvPr id="66561" name="Picture 1"/>
          <p:cNvPicPr>
            <a:picLocks noChangeAspect="1" noChangeArrowheads="1"/>
          </p:cNvPicPr>
          <p:nvPr/>
        </p:nvPicPr>
        <p:blipFill>
          <a:blip r:embed="rId3" cstate="print"/>
          <a:srcRect/>
          <a:stretch>
            <a:fillRect/>
          </a:stretch>
        </p:blipFill>
        <p:spPr bwMode="auto">
          <a:xfrm>
            <a:off x="508343" y="2365828"/>
            <a:ext cx="3933837" cy="4559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nodePh="1">
                                  <p:stCondLst>
                                    <p:cond delay="0"/>
                                  </p:stCondLst>
                                  <p:endCondLst>
                                    <p:cond evt="begin" delay="0">
                                      <p:tn val="5"/>
                                    </p:cond>
                                  </p:endCondLst>
                                  <p:childTnLst>
                                    <p:set>
                                      <p:cBhvr>
                                        <p:cTn id="6" dur="1" fill="hold">
                                          <p:stCondLst>
                                            <p:cond delay="0"/>
                                          </p:stCondLst>
                                        </p:cTn>
                                        <p:tgtEl>
                                          <p:spTgt spid="163843"/>
                                        </p:tgtEl>
                                        <p:attrNameLst>
                                          <p:attrName>style.visibility</p:attrName>
                                        </p:attrNameLst>
                                      </p:cBhvr>
                                      <p:to>
                                        <p:strVal val="visible"/>
                                      </p:to>
                                    </p:set>
                                    <p:anim calcmode="lin" valueType="num">
                                      <p:cBhvr additive="base">
                                        <p:cTn id="7" dur="500" fill="hold"/>
                                        <p:tgtEl>
                                          <p:spTgt spid="163843"/>
                                        </p:tgtEl>
                                        <p:attrNameLst>
                                          <p:attrName>ppt_x</p:attrName>
                                        </p:attrNameLst>
                                      </p:cBhvr>
                                      <p:tavLst>
                                        <p:tav tm="0">
                                          <p:val>
                                            <p:strVal val="#ppt_x"/>
                                          </p:val>
                                        </p:tav>
                                        <p:tav tm="100000">
                                          <p:val>
                                            <p:strVal val="#ppt_x"/>
                                          </p:val>
                                        </p:tav>
                                      </p:tavLst>
                                    </p:anim>
                                    <p:anim calcmode="lin" valueType="num">
                                      <p:cBhvr additive="base">
                                        <p:cTn id="8" dur="500" fill="hold"/>
                                        <p:tgtEl>
                                          <p:spTgt spid="1638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3"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6" name="Rectangle 14"/>
          <p:cNvSpPr>
            <a:spLocks noGrp="1" noChangeArrowheads="1"/>
          </p:cNvSpPr>
          <p:nvPr>
            <p:ph type="title"/>
          </p:nvPr>
        </p:nvSpPr>
        <p:spPr bwMode="auto">
          <a:xfrm>
            <a:off x="457200" y="1149350"/>
            <a:ext cx="8229600" cy="927100"/>
          </a:xfrm>
          <a:noFill/>
          <a:ln>
            <a:miter lim="800000"/>
            <a:headEnd/>
            <a:tailEnd/>
          </a:ln>
        </p:spPr>
        <p:txBody>
          <a:bodyPr vert="horz" wrap="square" lIns="91440" tIns="45720" rIns="91440" bIns="45720" numCol="1" anchor="t" anchorCtr="0" compatLnSpc="1">
            <a:prstTxWarp prst="textNoShape">
              <a:avLst/>
            </a:prstTxWarp>
          </a:bodyPr>
          <a:lstStyle/>
          <a:p>
            <a:r>
              <a:rPr lang="en-US" sz="4000" b="1" u="sng" dirty="0">
                <a:solidFill>
                  <a:srgbClr val="FFFFFF"/>
                </a:solidFill>
                <a:effectLst>
                  <a:outerShdw blurRad="38100" dist="38100" dir="2700000" algn="tl">
                    <a:srgbClr val="000000">
                      <a:alpha val="43137"/>
                    </a:srgbClr>
                  </a:outerShdw>
                </a:effectLst>
              </a:rPr>
              <a:t>VMRS User:  </a:t>
            </a:r>
          </a:p>
        </p:txBody>
      </p:sp>
      <p:sp>
        <p:nvSpPr>
          <p:cNvPr id="141327" name="Rectangle 15"/>
          <p:cNvSpPr>
            <a:spLocks noGrp="1" noChangeArrowheads="1"/>
          </p:cNvSpPr>
          <p:nvPr>
            <p:ph type="body" sz="half" idx="1"/>
          </p:nvPr>
        </p:nvSpPr>
        <p:spPr bwMode="auto">
          <a:xfrm>
            <a:off x="482600" y="2143124"/>
            <a:ext cx="4597400" cy="5084989"/>
          </a:xfrm>
          <a:noFill/>
          <a:ln>
            <a:miter lim="800000"/>
            <a:headEnd/>
            <a:tailEnd/>
          </a:ln>
        </p:spPr>
        <p:txBody>
          <a:bodyPr vert="horz" wrap="square" lIns="91440" tIns="45720" rIns="91440" bIns="45720" numCol="1" anchor="t" anchorCtr="0" compatLnSpc="1">
            <a:prstTxWarp prst="textNoShape">
              <a:avLst/>
            </a:prstTxWarp>
          </a:bodyPr>
          <a:lstStyle/>
          <a:p>
            <a:pPr>
              <a:buFont typeface="Arial" pitchFamily="34" charset="0"/>
              <a:buChar char="•"/>
            </a:pPr>
            <a:r>
              <a:rPr lang="en-US" sz="2800" b="1" dirty="0">
                <a:solidFill>
                  <a:srgbClr val="FFFFFF"/>
                </a:solidFill>
                <a:latin typeface="+mn-lt"/>
                <a:ea typeface="+mn-ea"/>
                <a:cs typeface="+mn-cs"/>
              </a:rPr>
              <a:t>Every power-driven vessel of 40 </a:t>
            </a:r>
            <a:r>
              <a:rPr lang="en-US" sz="2800" b="1" dirty="0" smtClean="0">
                <a:solidFill>
                  <a:srgbClr val="FFFFFF"/>
                </a:solidFill>
                <a:latin typeface="+mn-lt"/>
                <a:ea typeface="+mn-ea"/>
                <a:cs typeface="+mn-cs"/>
              </a:rPr>
              <a:t>meters </a:t>
            </a:r>
            <a:r>
              <a:rPr lang="en-US" sz="2800" b="1" dirty="0">
                <a:solidFill>
                  <a:srgbClr val="FFFFFF"/>
                </a:solidFill>
                <a:latin typeface="+mn-lt"/>
                <a:ea typeface="+mn-ea"/>
                <a:cs typeface="+mn-cs"/>
              </a:rPr>
              <a:t>or more in </a:t>
            </a:r>
            <a:r>
              <a:rPr lang="en-US" sz="2800" b="1" dirty="0" smtClean="0">
                <a:solidFill>
                  <a:srgbClr val="FFFFFF"/>
                </a:solidFill>
                <a:latin typeface="+mn-lt"/>
                <a:ea typeface="+mn-ea"/>
                <a:cs typeface="+mn-cs"/>
              </a:rPr>
              <a:t>length, </a:t>
            </a:r>
            <a:r>
              <a:rPr lang="en-US" sz="2800" b="1" dirty="0">
                <a:solidFill>
                  <a:srgbClr val="FFFFFF"/>
                </a:solidFill>
                <a:latin typeface="+mn-lt"/>
                <a:ea typeface="+mn-ea"/>
                <a:cs typeface="+mn-cs"/>
              </a:rPr>
              <a:t>while </a:t>
            </a:r>
            <a:r>
              <a:rPr lang="en-US" sz="2800" b="1" dirty="0" smtClean="0">
                <a:solidFill>
                  <a:srgbClr val="FFFFFF"/>
                </a:solidFill>
                <a:latin typeface="+mn-lt"/>
                <a:ea typeface="+mn-ea"/>
                <a:cs typeface="+mn-cs"/>
              </a:rPr>
              <a:t>navigating</a:t>
            </a:r>
          </a:p>
          <a:p>
            <a:r>
              <a:rPr lang="en-US" sz="2800" b="1" dirty="0">
                <a:solidFill>
                  <a:srgbClr val="FFFFFF"/>
                </a:solidFill>
                <a:latin typeface="+mn-lt"/>
                <a:ea typeface="+mn-ea"/>
                <a:cs typeface="+mn-cs"/>
              </a:rPr>
              <a:t>Every towing vessel of 8 </a:t>
            </a:r>
            <a:r>
              <a:rPr lang="en-US" sz="2800" b="1" dirty="0" smtClean="0">
                <a:solidFill>
                  <a:srgbClr val="FFFFFF"/>
                </a:solidFill>
                <a:latin typeface="+mn-lt"/>
                <a:ea typeface="+mn-ea"/>
                <a:cs typeface="+mn-cs"/>
              </a:rPr>
              <a:t>meters </a:t>
            </a:r>
            <a:r>
              <a:rPr lang="en-US" sz="2800" b="1" dirty="0">
                <a:solidFill>
                  <a:srgbClr val="FFFFFF"/>
                </a:solidFill>
                <a:latin typeface="+mn-lt"/>
                <a:ea typeface="+mn-ea"/>
                <a:cs typeface="+mn-cs"/>
              </a:rPr>
              <a:t>or more in length, </a:t>
            </a:r>
            <a:r>
              <a:rPr lang="en-US" sz="2800" b="1" dirty="0" smtClean="0">
                <a:solidFill>
                  <a:srgbClr val="FFFFFF"/>
                </a:solidFill>
                <a:latin typeface="+mn-lt"/>
                <a:ea typeface="+mn-ea"/>
                <a:cs typeface="+mn-cs"/>
              </a:rPr>
              <a:t>while navigating</a:t>
            </a:r>
          </a:p>
          <a:p>
            <a:r>
              <a:rPr lang="en-US" sz="2800" b="1" dirty="0">
                <a:solidFill>
                  <a:srgbClr val="FFFFFF"/>
                </a:solidFill>
                <a:latin typeface="+mn-lt"/>
                <a:ea typeface="+mn-ea"/>
                <a:cs typeface="+mn-cs"/>
              </a:rPr>
              <a:t>Every vessel certificated to carry 50 or more passengers for hire, when engaged </a:t>
            </a:r>
            <a:r>
              <a:rPr lang="en-US" sz="2800" b="1" dirty="0" smtClean="0">
                <a:solidFill>
                  <a:srgbClr val="FFFFFF"/>
                </a:solidFill>
                <a:latin typeface="+mn-lt"/>
                <a:ea typeface="+mn-ea"/>
                <a:cs typeface="+mn-cs"/>
              </a:rPr>
              <a:t>in</a:t>
            </a:r>
            <a:r>
              <a:rPr lang="en-US" sz="2800" b="1" dirty="0" smtClean="0">
                <a:solidFill>
                  <a:srgbClr val="FFFFFF"/>
                </a:solidFill>
              </a:rPr>
              <a:t> trade</a:t>
            </a:r>
            <a:endParaRPr lang="en-US" sz="2800" b="1" dirty="0">
              <a:solidFill>
                <a:srgbClr val="FFFFFF"/>
              </a:solidFill>
              <a:latin typeface="+mn-lt"/>
              <a:ea typeface="+mn-ea"/>
              <a:cs typeface="+mn-cs"/>
            </a:endParaRPr>
          </a:p>
        </p:txBody>
      </p:sp>
      <p:pic>
        <p:nvPicPr>
          <p:cNvPr id="141325" name="Picture 13" descr="MVC-005F"/>
          <p:cNvPicPr preferRelativeResize="0">
            <a:picLocks noGrp="1" noChangeArrowheads="1"/>
          </p:cNvPicPr>
          <p:nvPr>
            <p:ph sz="half" idx="2"/>
          </p:nvPr>
        </p:nvPicPr>
        <p:blipFill>
          <a:blip r:embed="rId2" cstate="print"/>
          <a:srcRect/>
          <a:stretch>
            <a:fillRect/>
          </a:stretch>
        </p:blipFill>
        <p:spPr bwMode="auto">
          <a:xfrm>
            <a:off x="5050971" y="2323875"/>
            <a:ext cx="3570514" cy="2248125"/>
          </a:xfrm>
          <a:noFill/>
          <a:ln>
            <a:miter lim="800000"/>
            <a:headEnd/>
            <a:tailEnd/>
          </a:ln>
        </p:spPr>
      </p:pic>
      <p:sp>
        <p:nvSpPr>
          <p:cNvPr id="141328" name="Text Box 16"/>
          <p:cNvSpPr txBox="1">
            <a:spLocks noChangeArrowheads="1"/>
          </p:cNvSpPr>
          <p:nvPr/>
        </p:nvSpPr>
        <p:spPr bwMode="auto">
          <a:xfrm>
            <a:off x="431800" y="7226300"/>
            <a:ext cx="8382000" cy="304800"/>
          </a:xfrm>
          <a:prstGeom prst="rect">
            <a:avLst/>
          </a:prstGeom>
          <a:solidFill>
            <a:srgbClr val="00FF00"/>
          </a:solidFill>
          <a:ln w="9525" algn="ctr">
            <a:noFill/>
            <a:miter lim="800000"/>
            <a:headEnd/>
            <a:tailEnd/>
          </a:ln>
          <a:effectLst/>
        </p:spPr>
        <p:txBody>
          <a:bodyPr>
            <a:spAutoFit/>
          </a:bodyPr>
          <a:lstStyle/>
          <a:p>
            <a:pPr eaLnBrk="0" hangingPunct="0">
              <a:spcBef>
                <a:spcPct val="50000"/>
              </a:spcBef>
            </a:pPr>
            <a:r>
              <a:rPr lang="en-US" sz="1400" dirty="0">
                <a:solidFill>
                  <a:srgbClr val="000000"/>
                </a:solidFill>
                <a:effectLst/>
                <a:latin typeface="Arial" pitchFamily="34" charset="0"/>
              </a:rPr>
              <a:t>UNCLASSIFIED</a:t>
            </a:r>
          </a:p>
        </p:txBody>
      </p:sp>
      <p:pic>
        <p:nvPicPr>
          <p:cNvPr id="8" name="Picture 4" descr="rhebno22hudson"/>
          <p:cNvPicPr>
            <a:picLocks noChangeAspect="1" noChangeArrowheads="1"/>
          </p:cNvPicPr>
          <p:nvPr/>
        </p:nvPicPr>
        <p:blipFill>
          <a:blip r:embed="rId3" cstate="print"/>
          <a:srcRect/>
          <a:stretch>
            <a:fillRect/>
          </a:stretch>
        </p:blipFill>
        <p:spPr bwMode="auto">
          <a:xfrm>
            <a:off x="5036457" y="4800996"/>
            <a:ext cx="3550556" cy="214887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2" name="Picture 4" descr="http://www.tugboatinformation.com/pictures/thumbs/thumbTug%20Gramma%20Lee%20T.%20Moran41.jpg">
            <a:hlinkClick r:id="rId2" tooltip="Photo by: Birk Thomas"/>
          </p:cNvPr>
          <p:cNvPicPr>
            <a:picLocks noChangeAspect="1" noChangeArrowheads="1"/>
          </p:cNvPicPr>
          <p:nvPr/>
        </p:nvPicPr>
        <p:blipFill>
          <a:blip r:embed="rId3" cstate="print"/>
          <a:srcRect/>
          <a:stretch>
            <a:fillRect/>
          </a:stretch>
        </p:blipFill>
        <p:spPr bwMode="auto">
          <a:xfrm>
            <a:off x="5805715" y="4688339"/>
            <a:ext cx="2815771" cy="2111829"/>
          </a:xfrm>
          <a:prstGeom prst="rect">
            <a:avLst/>
          </a:prstGeom>
          <a:noFill/>
        </p:spPr>
      </p:pic>
      <p:sp>
        <p:nvSpPr>
          <p:cNvPr id="141326" name="Rectangle 14"/>
          <p:cNvSpPr>
            <a:spLocks noGrp="1" noChangeArrowheads="1"/>
          </p:cNvSpPr>
          <p:nvPr>
            <p:ph type="title"/>
          </p:nvPr>
        </p:nvSpPr>
        <p:spPr bwMode="auto">
          <a:xfrm>
            <a:off x="457200" y="1149350"/>
            <a:ext cx="8229600" cy="927100"/>
          </a:xfrm>
          <a:noFill/>
          <a:ln>
            <a:miter lim="800000"/>
            <a:headEnd/>
            <a:tailEnd/>
          </a:ln>
        </p:spPr>
        <p:txBody>
          <a:bodyPr vert="horz" wrap="square" lIns="91440" tIns="45720" rIns="91440" bIns="45720" numCol="1" anchor="t" anchorCtr="0" compatLnSpc="1">
            <a:prstTxWarp prst="textNoShape">
              <a:avLst/>
            </a:prstTxWarp>
          </a:bodyPr>
          <a:lstStyle/>
          <a:p>
            <a:r>
              <a:rPr lang="en-US" sz="4000" b="1" u="sng" dirty="0" smtClean="0">
                <a:solidFill>
                  <a:srgbClr val="FFFFFF"/>
                </a:solidFill>
                <a:effectLst>
                  <a:outerShdw blurRad="38100" dist="38100" dir="2700000" algn="tl">
                    <a:srgbClr val="000000">
                      <a:alpha val="43137"/>
                    </a:srgbClr>
                  </a:outerShdw>
                </a:effectLst>
              </a:rPr>
              <a:t>VTS </a:t>
            </a:r>
            <a:r>
              <a:rPr lang="en-US" sz="4000" b="1" u="sng" dirty="0">
                <a:solidFill>
                  <a:srgbClr val="FFFFFF"/>
                </a:solidFill>
                <a:effectLst>
                  <a:outerShdw blurRad="38100" dist="38100" dir="2700000" algn="tl">
                    <a:srgbClr val="000000">
                      <a:alpha val="43137"/>
                    </a:srgbClr>
                  </a:outerShdw>
                </a:effectLst>
              </a:rPr>
              <a:t>User:  </a:t>
            </a:r>
          </a:p>
        </p:txBody>
      </p:sp>
      <p:sp>
        <p:nvSpPr>
          <p:cNvPr id="141327" name="Rectangle 15"/>
          <p:cNvSpPr>
            <a:spLocks noGrp="1" noChangeArrowheads="1"/>
          </p:cNvSpPr>
          <p:nvPr>
            <p:ph type="body" sz="half" idx="1"/>
          </p:nvPr>
        </p:nvSpPr>
        <p:spPr bwMode="auto">
          <a:xfrm>
            <a:off x="395514" y="2143124"/>
            <a:ext cx="5410200" cy="5084989"/>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a:solidFill>
                  <a:srgbClr val="FFFFFF"/>
                </a:solidFill>
                <a:latin typeface="+mn-lt"/>
                <a:ea typeface="+mn-ea"/>
                <a:cs typeface="+mn-cs"/>
              </a:rPr>
              <a:t>Every power-driven vessel of 20 meters or over in length while </a:t>
            </a:r>
            <a:r>
              <a:rPr lang="en-US" sz="2800" b="1" dirty="0" smtClean="0">
                <a:solidFill>
                  <a:srgbClr val="FFFFFF"/>
                </a:solidFill>
                <a:latin typeface="+mn-lt"/>
                <a:ea typeface="+mn-ea"/>
                <a:cs typeface="+mn-cs"/>
              </a:rPr>
              <a:t>navigating</a:t>
            </a:r>
          </a:p>
          <a:p>
            <a:r>
              <a:rPr lang="en-US" sz="2800" b="1" dirty="0">
                <a:solidFill>
                  <a:srgbClr val="FFFFFF"/>
                </a:solidFill>
                <a:latin typeface="+mn-lt"/>
                <a:ea typeface="+mn-ea"/>
                <a:cs typeface="+mn-cs"/>
              </a:rPr>
              <a:t>Every vessel of 100 gross tons and upward carrying one or more passengers for </a:t>
            </a:r>
            <a:r>
              <a:rPr lang="en-US" sz="2800" b="1" dirty="0" smtClean="0">
                <a:solidFill>
                  <a:srgbClr val="FFFFFF"/>
                </a:solidFill>
                <a:latin typeface="+mn-lt"/>
                <a:ea typeface="+mn-ea"/>
                <a:cs typeface="+mn-cs"/>
              </a:rPr>
              <a:t>hire while navigating</a:t>
            </a:r>
          </a:p>
          <a:p>
            <a:r>
              <a:rPr lang="en-US" sz="2800" b="1" dirty="0">
                <a:solidFill>
                  <a:srgbClr val="FFFFFF"/>
                </a:solidFill>
                <a:latin typeface="+mn-lt"/>
                <a:ea typeface="+mn-ea"/>
                <a:cs typeface="+mn-cs"/>
              </a:rPr>
              <a:t>Every towing vessel of 26 feet or over in length, while </a:t>
            </a:r>
            <a:r>
              <a:rPr lang="en-US" sz="2800" b="1" dirty="0" smtClean="0">
                <a:solidFill>
                  <a:srgbClr val="FFFFFF"/>
                </a:solidFill>
                <a:latin typeface="+mn-lt"/>
                <a:ea typeface="+mn-ea"/>
                <a:cs typeface="+mn-cs"/>
              </a:rPr>
              <a:t>navigating</a:t>
            </a:r>
          </a:p>
          <a:p>
            <a:r>
              <a:rPr lang="en-US" sz="2800" b="1" dirty="0">
                <a:solidFill>
                  <a:srgbClr val="FFFFFF"/>
                </a:solidFill>
                <a:latin typeface="+mn-lt"/>
                <a:ea typeface="+mn-ea"/>
                <a:cs typeface="+mn-cs"/>
              </a:rPr>
              <a:t>Every dredge and floating plant</a:t>
            </a:r>
            <a:endParaRPr lang="en-US" sz="2800" dirty="0">
              <a:solidFill>
                <a:srgbClr val="FFFFFF"/>
              </a:solidFill>
            </a:endParaRPr>
          </a:p>
        </p:txBody>
      </p:sp>
      <p:sp>
        <p:nvSpPr>
          <p:cNvPr id="141328" name="Text Box 16"/>
          <p:cNvSpPr txBox="1">
            <a:spLocks noChangeArrowheads="1"/>
          </p:cNvSpPr>
          <p:nvPr/>
        </p:nvSpPr>
        <p:spPr bwMode="auto">
          <a:xfrm>
            <a:off x="449943" y="7112001"/>
            <a:ext cx="8244113" cy="307777"/>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pic>
        <p:nvPicPr>
          <p:cNvPr id="11" name="Picture 6" descr="i_sea_streak_lg">
            <a:hlinkClick r:id="rId4"/>
          </p:cNvPr>
          <p:cNvPicPr>
            <a:picLocks noChangeAspect="1" noChangeArrowheads="1"/>
          </p:cNvPicPr>
          <p:nvPr/>
        </p:nvPicPr>
        <p:blipFill>
          <a:blip r:embed="rId5" cstate="print"/>
          <a:srcRect t="25618" b="11499"/>
          <a:stretch>
            <a:fillRect/>
          </a:stretch>
        </p:blipFill>
        <p:spPr bwMode="auto">
          <a:xfrm>
            <a:off x="5790520" y="2278288"/>
            <a:ext cx="2801937" cy="214207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6" name="Rectangle 14"/>
          <p:cNvSpPr>
            <a:spLocks noGrp="1" noChangeArrowheads="1"/>
          </p:cNvSpPr>
          <p:nvPr>
            <p:ph type="title"/>
          </p:nvPr>
        </p:nvSpPr>
        <p:spPr bwMode="auto">
          <a:xfrm>
            <a:off x="457200" y="1149350"/>
            <a:ext cx="8229600" cy="927100"/>
          </a:xfrm>
          <a:noFill/>
          <a:ln>
            <a:miter lim="800000"/>
            <a:headEnd/>
            <a:tailEnd/>
          </a:ln>
        </p:spPr>
        <p:txBody>
          <a:bodyPr vert="horz" wrap="square" lIns="91440" tIns="45720" rIns="91440" bIns="45720" numCol="1" anchor="t" anchorCtr="0" compatLnSpc="1">
            <a:prstTxWarp prst="textNoShape">
              <a:avLst/>
            </a:prstTxWarp>
          </a:bodyPr>
          <a:lstStyle/>
          <a:p>
            <a:r>
              <a:rPr lang="en-US" sz="4000" b="1" u="sng" dirty="0" smtClean="0">
                <a:solidFill>
                  <a:srgbClr val="FFFFFF"/>
                </a:solidFill>
                <a:effectLst>
                  <a:outerShdw blurRad="38100" dist="38100" dir="2700000" algn="tl">
                    <a:srgbClr val="000000">
                      <a:alpha val="43137"/>
                    </a:srgbClr>
                  </a:outerShdw>
                </a:effectLst>
              </a:rPr>
              <a:t>VMRS User vs. VTS User</a:t>
            </a:r>
            <a:endParaRPr lang="en-US" sz="4000" b="1" u="sng" dirty="0">
              <a:solidFill>
                <a:srgbClr val="FFFFFF"/>
              </a:solidFill>
              <a:effectLst>
                <a:outerShdw blurRad="38100" dist="38100" dir="2700000" algn="tl">
                  <a:srgbClr val="000000">
                    <a:alpha val="43137"/>
                  </a:srgbClr>
                </a:outerShdw>
              </a:effectLst>
            </a:endParaRPr>
          </a:p>
        </p:txBody>
      </p:sp>
      <p:sp>
        <p:nvSpPr>
          <p:cNvPr id="141327" name="Rectangle 15"/>
          <p:cNvSpPr>
            <a:spLocks noGrp="1" noChangeArrowheads="1"/>
          </p:cNvSpPr>
          <p:nvPr>
            <p:ph type="body" sz="half" idx="1"/>
          </p:nvPr>
        </p:nvSpPr>
        <p:spPr bwMode="auto">
          <a:xfrm>
            <a:off x="395513" y="2143124"/>
            <a:ext cx="8269515" cy="5084989"/>
          </a:xfrm>
          <a:noFill/>
          <a:ln>
            <a:miter lim="800000"/>
            <a:headEnd/>
            <a:tailEnd/>
          </a:ln>
        </p:spPr>
        <p:txBody>
          <a:bodyPr vert="horz" wrap="square" lIns="91440" tIns="45720" rIns="91440" bIns="45720" numCol="1" anchor="t" anchorCtr="0" compatLnSpc="1">
            <a:prstTxWarp prst="textNoShape">
              <a:avLst/>
            </a:prstTxWarp>
          </a:bodyPr>
          <a:lstStyle/>
          <a:p>
            <a:endParaRPr lang="en-US" sz="2800" b="1" dirty="0" smtClean="0">
              <a:solidFill>
                <a:srgbClr val="FFFFFF"/>
              </a:solidFill>
              <a:effectLst>
                <a:outerShdw blurRad="38100" dist="38100" dir="2700000" algn="tl">
                  <a:srgbClr val="000000">
                    <a:alpha val="43137"/>
                  </a:srgbClr>
                </a:outerShdw>
              </a:effectLst>
              <a:latin typeface="+mn-lt"/>
              <a:ea typeface="+mn-ea"/>
              <a:cs typeface="+mn-cs"/>
            </a:endParaRPr>
          </a:p>
          <a:p>
            <a:r>
              <a:rPr lang="en-US" sz="2800" b="1" dirty="0" smtClean="0">
                <a:solidFill>
                  <a:srgbClr val="FFFFFF"/>
                </a:solidFill>
                <a:effectLst>
                  <a:outerShdw blurRad="38100" dist="38100" dir="2700000" algn="tl">
                    <a:srgbClr val="000000">
                      <a:alpha val="43137"/>
                    </a:srgbClr>
                  </a:outerShdw>
                </a:effectLst>
                <a:latin typeface="+mn-lt"/>
                <a:ea typeface="+mn-ea"/>
                <a:cs typeface="+mn-cs"/>
              </a:rPr>
              <a:t>All </a:t>
            </a:r>
            <a:r>
              <a:rPr lang="en-US" sz="2800" b="1" dirty="0">
                <a:solidFill>
                  <a:srgbClr val="FFFFFF"/>
                </a:solidFill>
                <a:effectLst>
                  <a:outerShdw blurRad="38100" dist="38100" dir="2700000" algn="tl">
                    <a:srgbClr val="000000">
                      <a:alpha val="43137"/>
                    </a:srgbClr>
                  </a:outerShdw>
                </a:effectLst>
                <a:latin typeface="+mn-lt"/>
                <a:ea typeface="+mn-ea"/>
                <a:cs typeface="+mn-cs"/>
              </a:rPr>
              <a:t>VMRS USERS are required to MONITOR the VTS </a:t>
            </a:r>
            <a:r>
              <a:rPr lang="en-US" sz="2800" b="1" dirty="0" smtClean="0">
                <a:solidFill>
                  <a:srgbClr val="FFFFFF"/>
                </a:solidFill>
                <a:effectLst>
                  <a:outerShdw blurRad="38100" dist="38100" dir="2700000" algn="tl">
                    <a:srgbClr val="000000">
                      <a:alpha val="43137"/>
                    </a:srgbClr>
                  </a:outerShdw>
                </a:effectLst>
                <a:latin typeface="+mn-lt"/>
                <a:ea typeface="+mn-ea"/>
                <a:cs typeface="+mn-cs"/>
              </a:rPr>
              <a:t>frequency, </a:t>
            </a:r>
            <a:r>
              <a:rPr lang="en-US" sz="2800" b="1" u="sng" dirty="0" smtClean="0">
                <a:solidFill>
                  <a:srgbClr val="FFFFFF"/>
                </a:solidFill>
                <a:effectLst>
                  <a:outerShdw blurRad="38100" dist="38100" dir="2700000" algn="tl">
                    <a:srgbClr val="000000">
                      <a:alpha val="43137"/>
                    </a:srgbClr>
                  </a:outerShdw>
                </a:effectLst>
                <a:latin typeface="+mn-lt"/>
                <a:ea typeface="+mn-ea"/>
                <a:cs typeface="+mn-cs"/>
              </a:rPr>
              <a:t>PARTICIPATE</a:t>
            </a:r>
            <a:r>
              <a:rPr lang="en-US" sz="2800" b="1" dirty="0" smtClean="0">
                <a:solidFill>
                  <a:srgbClr val="FFFFFF"/>
                </a:solidFill>
                <a:effectLst>
                  <a:outerShdw blurRad="38100" dist="38100" dir="2700000" algn="tl">
                    <a:srgbClr val="000000">
                      <a:alpha val="43137"/>
                    </a:srgbClr>
                  </a:outerShdw>
                </a:effectLst>
                <a:latin typeface="+mn-lt"/>
                <a:ea typeface="+mn-ea"/>
                <a:cs typeface="+mn-cs"/>
              </a:rPr>
              <a:t> </a:t>
            </a:r>
            <a:r>
              <a:rPr lang="en-US" sz="2800" b="1" dirty="0">
                <a:solidFill>
                  <a:srgbClr val="FFFFFF"/>
                </a:solidFill>
                <a:effectLst>
                  <a:outerShdw blurRad="38100" dist="38100" dir="2700000" algn="tl">
                    <a:srgbClr val="000000">
                      <a:alpha val="43137"/>
                    </a:srgbClr>
                  </a:outerShdw>
                </a:effectLst>
                <a:latin typeface="+mn-lt"/>
                <a:ea typeface="+mn-ea"/>
                <a:cs typeface="+mn-cs"/>
              </a:rPr>
              <a:t>in the VMRS and </a:t>
            </a:r>
            <a:r>
              <a:rPr lang="en-US" sz="2800" b="1" u="sng" dirty="0">
                <a:solidFill>
                  <a:srgbClr val="FFFFFF"/>
                </a:solidFill>
                <a:effectLst>
                  <a:outerShdw blurRad="38100" dist="38100" dir="2700000" algn="tl">
                    <a:srgbClr val="000000">
                      <a:alpha val="43137"/>
                    </a:srgbClr>
                  </a:outerShdw>
                </a:effectLst>
                <a:latin typeface="+mn-lt"/>
                <a:ea typeface="+mn-ea"/>
                <a:cs typeface="+mn-cs"/>
              </a:rPr>
              <a:t>REPORT</a:t>
            </a:r>
            <a:r>
              <a:rPr lang="en-US" sz="2800" b="1" dirty="0">
                <a:solidFill>
                  <a:srgbClr val="FFFFFF"/>
                </a:solidFill>
                <a:effectLst>
                  <a:outerShdw blurRad="38100" dist="38100" dir="2700000" algn="tl">
                    <a:srgbClr val="000000">
                      <a:alpha val="43137"/>
                    </a:srgbClr>
                  </a:outerShdw>
                </a:effectLst>
                <a:latin typeface="+mn-lt"/>
                <a:ea typeface="+mn-ea"/>
                <a:cs typeface="+mn-cs"/>
              </a:rPr>
              <a:t> to the VTC</a:t>
            </a:r>
            <a:r>
              <a:rPr lang="en-US" sz="2800" b="1" dirty="0" smtClean="0">
                <a:solidFill>
                  <a:srgbClr val="FFFFFF"/>
                </a:solidFill>
                <a:effectLst>
                  <a:outerShdw blurRad="38100" dist="38100" dir="2700000" algn="tl">
                    <a:srgbClr val="000000">
                      <a:alpha val="43137"/>
                    </a:srgbClr>
                  </a:outerShdw>
                </a:effectLst>
                <a:latin typeface="+mn-lt"/>
                <a:ea typeface="+mn-ea"/>
                <a:cs typeface="+mn-cs"/>
              </a:rPr>
              <a:t>.</a:t>
            </a:r>
          </a:p>
          <a:p>
            <a:endParaRPr lang="en-US" sz="2800" b="1" dirty="0">
              <a:solidFill>
                <a:srgbClr val="FFFFFF"/>
              </a:solidFill>
              <a:effectLst>
                <a:outerShdw blurRad="38100" dist="38100" dir="2700000" algn="tl">
                  <a:srgbClr val="000000">
                    <a:alpha val="43137"/>
                  </a:srgbClr>
                </a:outerShdw>
              </a:effectLst>
            </a:endParaRPr>
          </a:p>
          <a:p>
            <a:r>
              <a:rPr lang="en-US" sz="2800" b="1" dirty="0">
                <a:solidFill>
                  <a:srgbClr val="FFFFFF"/>
                </a:solidFill>
                <a:latin typeface="+mn-lt"/>
                <a:ea typeface="+mn-ea"/>
                <a:cs typeface="+mn-cs"/>
              </a:rPr>
              <a:t>All VTS Users are required to </a:t>
            </a:r>
            <a:r>
              <a:rPr lang="en-US" sz="2800" b="1" u="sng" dirty="0">
                <a:solidFill>
                  <a:srgbClr val="FFFFFF"/>
                </a:solidFill>
                <a:latin typeface="+mn-lt"/>
                <a:ea typeface="+mn-ea"/>
                <a:cs typeface="+mn-cs"/>
              </a:rPr>
              <a:t>MONITOR</a:t>
            </a:r>
            <a:r>
              <a:rPr lang="en-US" sz="2800" b="1" dirty="0">
                <a:solidFill>
                  <a:srgbClr val="FFFFFF"/>
                </a:solidFill>
                <a:latin typeface="+mn-lt"/>
                <a:ea typeface="+mn-ea"/>
                <a:cs typeface="+mn-cs"/>
              </a:rPr>
              <a:t> the VTS </a:t>
            </a:r>
            <a:r>
              <a:rPr lang="en-US" sz="2800" b="1" dirty="0" smtClean="0">
                <a:solidFill>
                  <a:srgbClr val="FFFFFF"/>
                </a:solidFill>
                <a:latin typeface="+mn-lt"/>
                <a:ea typeface="+mn-ea"/>
                <a:cs typeface="+mn-cs"/>
              </a:rPr>
              <a:t>frequency in accordance with the </a:t>
            </a:r>
            <a:r>
              <a:rPr lang="en-US" sz="2800" b="1" dirty="0">
                <a:solidFill>
                  <a:srgbClr val="FFFFFF"/>
                </a:solidFill>
                <a:latin typeface="+mn-lt"/>
                <a:ea typeface="+mn-ea"/>
                <a:cs typeface="+mn-cs"/>
              </a:rPr>
              <a:t>Bridge to Bridge Radiotelephone Act (33 CFR 26)</a:t>
            </a:r>
            <a:endParaRPr lang="en-US" sz="2800" dirty="0">
              <a:solidFill>
                <a:srgbClr val="FFFFFF"/>
              </a:solidFill>
              <a:effectLst>
                <a:outerShdw blurRad="38100" dist="38100" dir="2700000" algn="tl">
                  <a:srgbClr val="000000">
                    <a:alpha val="43137"/>
                  </a:srgbClr>
                </a:outerShdw>
              </a:effectLst>
            </a:endParaRPr>
          </a:p>
        </p:txBody>
      </p:sp>
      <p:sp>
        <p:nvSpPr>
          <p:cNvPr id="141328" name="Text Box 16"/>
          <p:cNvSpPr txBox="1">
            <a:spLocks noChangeArrowheads="1"/>
          </p:cNvSpPr>
          <p:nvPr/>
        </p:nvSpPr>
        <p:spPr bwMode="auto">
          <a:xfrm>
            <a:off x="449943" y="7112001"/>
            <a:ext cx="8244113" cy="307777"/>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26" name="Rectangle 14"/>
          <p:cNvSpPr>
            <a:spLocks noGrp="1" noChangeArrowheads="1"/>
          </p:cNvSpPr>
          <p:nvPr>
            <p:ph type="title"/>
          </p:nvPr>
        </p:nvSpPr>
        <p:spPr bwMode="auto">
          <a:xfrm>
            <a:off x="457200" y="1149350"/>
            <a:ext cx="8229600" cy="927100"/>
          </a:xfrm>
          <a:noFill/>
          <a:ln>
            <a:miter lim="800000"/>
            <a:headEnd/>
            <a:tailEnd/>
          </a:ln>
        </p:spPr>
        <p:txBody>
          <a:bodyPr vert="horz" wrap="square" lIns="91440" tIns="45720" rIns="91440" bIns="45720" numCol="1" anchor="t" anchorCtr="0" compatLnSpc="1">
            <a:prstTxWarp prst="textNoShape">
              <a:avLst/>
            </a:prstTxWarp>
          </a:bodyPr>
          <a:lstStyle/>
          <a:p>
            <a:r>
              <a:rPr lang="en-US" sz="5400" b="1" u="sng" dirty="0" smtClean="0">
                <a:solidFill>
                  <a:srgbClr val="FFFFFF"/>
                </a:solidFill>
                <a:effectLst>
                  <a:outerShdw blurRad="38100" dist="38100" dir="2700000" algn="tl">
                    <a:srgbClr val="000000">
                      <a:alpha val="43137"/>
                    </a:srgbClr>
                  </a:outerShdw>
                </a:effectLst>
              </a:rPr>
              <a:t>What does the VTS do?</a:t>
            </a:r>
            <a:endParaRPr lang="en-US" sz="5400" b="1" u="sng" dirty="0">
              <a:solidFill>
                <a:srgbClr val="FFFFFF"/>
              </a:solidFill>
              <a:effectLst>
                <a:outerShdw blurRad="38100" dist="38100" dir="2700000" algn="tl">
                  <a:srgbClr val="000000">
                    <a:alpha val="43137"/>
                  </a:srgbClr>
                </a:outerShdw>
              </a:effectLst>
            </a:endParaRPr>
          </a:p>
        </p:txBody>
      </p:sp>
      <p:sp>
        <p:nvSpPr>
          <p:cNvPr id="141327" name="Rectangle 15"/>
          <p:cNvSpPr>
            <a:spLocks noGrp="1" noChangeArrowheads="1"/>
          </p:cNvSpPr>
          <p:nvPr>
            <p:ph type="body" sz="half" idx="1"/>
          </p:nvPr>
        </p:nvSpPr>
        <p:spPr bwMode="auto">
          <a:xfrm>
            <a:off x="395513" y="2143124"/>
            <a:ext cx="8269515" cy="5084989"/>
          </a:xfrm>
          <a:noFill/>
          <a:ln>
            <a:miter lim="800000"/>
            <a:headEnd/>
            <a:tailEnd/>
          </a:ln>
        </p:spPr>
        <p:txBody>
          <a:bodyPr vert="horz" wrap="square" lIns="91440" tIns="45720" rIns="91440" bIns="45720" numCol="1" anchor="t" anchorCtr="0" compatLnSpc="1">
            <a:prstTxWarp prst="textNoShape">
              <a:avLst/>
            </a:prstTxWarp>
          </a:bodyPr>
          <a:lstStyle/>
          <a:p>
            <a:r>
              <a:rPr lang="en-US" sz="2800" b="1" dirty="0" smtClean="0">
                <a:solidFill>
                  <a:srgbClr val="FFFFFF"/>
                </a:solidFill>
                <a:latin typeface="+mn-lt"/>
                <a:ea typeface="+mn-ea"/>
                <a:cs typeface="+mn-cs"/>
              </a:rPr>
              <a:t>The </a:t>
            </a:r>
            <a:r>
              <a:rPr lang="en-US" sz="2800" b="1" dirty="0">
                <a:solidFill>
                  <a:srgbClr val="FFFFFF"/>
                </a:solidFill>
                <a:latin typeface="+mn-lt"/>
                <a:ea typeface="+mn-ea"/>
                <a:cs typeface="+mn-cs"/>
              </a:rPr>
              <a:t>primary function of VTS New York is to instill good order and predictability on the </a:t>
            </a:r>
            <a:r>
              <a:rPr lang="en-US" sz="2800" b="1" dirty="0" smtClean="0">
                <a:solidFill>
                  <a:srgbClr val="FFFFFF"/>
                </a:solidFill>
                <a:latin typeface="+mn-lt"/>
                <a:ea typeface="+mn-ea"/>
                <a:cs typeface="+mn-cs"/>
              </a:rPr>
              <a:t>waters of </a:t>
            </a:r>
            <a:r>
              <a:rPr lang="en-US" sz="2800" b="1" dirty="0">
                <a:solidFill>
                  <a:srgbClr val="FFFFFF"/>
                </a:solidFill>
                <a:latin typeface="+mn-lt"/>
                <a:ea typeface="+mn-ea"/>
                <a:cs typeface="+mn-cs"/>
              </a:rPr>
              <a:t>the </a:t>
            </a:r>
            <a:r>
              <a:rPr lang="en-US" sz="2800" b="1" dirty="0" smtClean="0">
                <a:solidFill>
                  <a:srgbClr val="FFFFFF"/>
                </a:solidFill>
                <a:latin typeface="+mn-lt"/>
                <a:ea typeface="+mn-ea"/>
                <a:cs typeface="+mn-cs"/>
              </a:rPr>
              <a:t>Ports </a:t>
            </a:r>
            <a:r>
              <a:rPr lang="en-US" sz="2800" b="1" dirty="0">
                <a:solidFill>
                  <a:srgbClr val="FFFFFF"/>
                </a:solidFill>
                <a:latin typeface="+mn-lt"/>
                <a:ea typeface="+mn-ea"/>
                <a:cs typeface="+mn-cs"/>
              </a:rPr>
              <a:t>of New York and New Jersey. </a:t>
            </a:r>
            <a:endParaRPr lang="en-US" sz="2800" b="1" dirty="0" smtClean="0">
              <a:solidFill>
                <a:srgbClr val="FFFFFF"/>
              </a:solidFill>
              <a:latin typeface="+mn-lt"/>
              <a:ea typeface="+mn-ea"/>
              <a:cs typeface="+mn-cs"/>
            </a:endParaRPr>
          </a:p>
          <a:p>
            <a:endParaRPr lang="en-US" sz="2800" dirty="0"/>
          </a:p>
          <a:p>
            <a:r>
              <a:rPr lang="en-US" sz="2800" b="1" dirty="0" smtClean="0">
                <a:solidFill>
                  <a:srgbClr val="FFFFFF"/>
                </a:solidFill>
                <a:latin typeface="+mn-lt"/>
                <a:ea typeface="+mn-ea"/>
                <a:cs typeface="+mn-cs"/>
              </a:rPr>
              <a:t>This </a:t>
            </a:r>
            <a:r>
              <a:rPr lang="en-US" sz="2800" b="1" dirty="0">
                <a:solidFill>
                  <a:srgbClr val="FFFFFF"/>
                </a:solidFill>
                <a:latin typeface="+mn-lt"/>
                <a:ea typeface="+mn-ea"/>
                <a:cs typeface="+mn-cs"/>
              </a:rPr>
              <a:t>is accomplished by coordinating </a:t>
            </a:r>
            <a:r>
              <a:rPr lang="en-US" sz="2800" b="1" dirty="0" smtClean="0">
                <a:solidFill>
                  <a:srgbClr val="FFFFFF"/>
                </a:solidFill>
                <a:latin typeface="+mn-lt"/>
                <a:ea typeface="+mn-ea"/>
                <a:cs typeface="+mn-cs"/>
              </a:rPr>
              <a:t>vessel movements </a:t>
            </a:r>
            <a:r>
              <a:rPr lang="en-US" sz="2800" b="1" dirty="0">
                <a:solidFill>
                  <a:srgbClr val="FFFFFF"/>
                </a:solidFill>
                <a:latin typeface="+mn-lt"/>
                <a:ea typeface="+mn-ea"/>
                <a:cs typeface="+mn-cs"/>
              </a:rPr>
              <a:t>through the collection, verification, organization and dissemination of information</a:t>
            </a:r>
            <a:r>
              <a:rPr lang="en-US" sz="2800" b="1" dirty="0" smtClean="0">
                <a:solidFill>
                  <a:srgbClr val="FFFFFF"/>
                </a:solidFill>
                <a:latin typeface="+mn-lt"/>
                <a:ea typeface="+mn-ea"/>
                <a:cs typeface="+mn-cs"/>
              </a:rPr>
              <a:t>.</a:t>
            </a:r>
          </a:p>
          <a:p>
            <a:endParaRPr lang="en-US" sz="2800" b="1" dirty="0">
              <a:solidFill>
                <a:srgbClr val="FFFFFF"/>
              </a:solidFill>
              <a:effectLst>
                <a:outerShdw blurRad="38100" dist="38100" dir="2700000" algn="tl">
                  <a:srgbClr val="000000">
                    <a:alpha val="43137"/>
                  </a:srgbClr>
                </a:outerShdw>
              </a:effectLst>
            </a:endParaRPr>
          </a:p>
          <a:p>
            <a:r>
              <a:rPr lang="en-US" sz="2800" b="1" dirty="0" smtClean="0">
                <a:solidFill>
                  <a:srgbClr val="FFFFFF"/>
                </a:solidFill>
                <a:effectLst>
                  <a:outerShdw blurRad="38100" dist="38100" dir="2700000" algn="tl">
                    <a:srgbClr val="000000">
                      <a:alpha val="43137"/>
                    </a:srgbClr>
                  </a:outerShdw>
                </a:effectLst>
                <a:latin typeface="+mn-lt"/>
                <a:ea typeface="+mn-ea"/>
                <a:cs typeface="+mn-cs"/>
              </a:rPr>
              <a:t>Military and civilian personnel use Radar, </a:t>
            </a:r>
          </a:p>
          <a:p>
            <a:pPr>
              <a:buNone/>
            </a:pPr>
            <a:r>
              <a:rPr lang="en-US" sz="2800" b="1" dirty="0">
                <a:solidFill>
                  <a:srgbClr val="FFFFFF"/>
                </a:solidFill>
                <a:effectLst>
                  <a:outerShdw blurRad="38100" dist="38100" dir="2700000" algn="tl">
                    <a:srgbClr val="000000">
                      <a:alpha val="43137"/>
                    </a:srgbClr>
                  </a:outerShdw>
                </a:effectLst>
              </a:rPr>
              <a:t> </a:t>
            </a:r>
            <a:r>
              <a:rPr lang="en-US" sz="2800" b="1" dirty="0" smtClean="0">
                <a:solidFill>
                  <a:srgbClr val="FFFFFF"/>
                </a:solidFill>
                <a:effectLst>
                  <a:outerShdw blurRad="38100" dist="38100" dir="2700000" algn="tl">
                    <a:srgbClr val="000000">
                      <a:alpha val="43137"/>
                    </a:srgbClr>
                  </a:outerShdw>
                </a:effectLst>
              </a:rPr>
              <a:t>   </a:t>
            </a:r>
            <a:r>
              <a:rPr lang="en-US" sz="2800" b="1" dirty="0" smtClean="0">
                <a:solidFill>
                  <a:srgbClr val="FFFFFF"/>
                </a:solidFill>
                <a:effectLst>
                  <a:outerShdw blurRad="38100" dist="38100" dir="2700000" algn="tl">
                    <a:srgbClr val="000000">
                      <a:alpha val="43137"/>
                    </a:srgbClr>
                  </a:outerShdw>
                </a:effectLst>
                <a:latin typeface="+mn-lt"/>
                <a:ea typeface="+mn-ea"/>
                <a:cs typeface="+mn-cs"/>
              </a:rPr>
              <a:t>AIS data, VHF-FM radios,  and low light CCTV</a:t>
            </a:r>
          </a:p>
        </p:txBody>
      </p:sp>
      <p:sp>
        <p:nvSpPr>
          <p:cNvPr id="141328" name="Text Box 16"/>
          <p:cNvSpPr txBox="1">
            <a:spLocks noChangeArrowheads="1"/>
          </p:cNvSpPr>
          <p:nvPr/>
        </p:nvSpPr>
        <p:spPr bwMode="auto">
          <a:xfrm>
            <a:off x="449943" y="7112001"/>
            <a:ext cx="8244113" cy="307777"/>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428625" y="1181100"/>
            <a:ext cx="8229600" cy="1295400"/>
          </a:xfrm>
          <a:noFill/>
          <a:ln>
            <a:miter lim="800000"/>
            <a:headEnd/>
            <a:tailEnd/>
          </a:ln>
        </p:spPr>
        <p:txBody>
          <a:bodyPr vert="horz" wrap="square" lIns="91440" tIns="45720" rIns="91440" bIns="45720" numCol="1" anchor="t" anchorCtr="0" compatLnSpc="1">
            <a:prstTxWarp prst="textNoShape">
              <a:avLst/>
            </a:prstTxWarp>
          </a:bodyPr>
          <a:lstStyle/>
          <a:p>
            <a:r>
              <a:rPr lang="en-US" sz="4000" b="1" dirty="0">
                <a:solidFill>
                  <a:srgbClr val="FFFFFF"/>
                </a:solidFill>
                <a:effectLst>
                  <a:outerShdw blurRad="38100" dist="38100" dir="2700000" algn="tl">
                    <a:srgbClr val="000000">
                      <a:alpha val="43137"/>
                    </a:srgbClr>
                  </a:outerShdw>
                </a:effectLst>
              </a:rPr>
              <a:t>Remote Sensor Sites</a:t>
            </a:r>
            <a:endParaRPr lang="en-US" b="1" dirty="0">
              <a:effectLst>
                <a:outerShdw blurRad="38100" dist="38100" dir="2700000" algn="tl">
                  <a:srgbClr val="000000">
                    <a:alpha val="43137"/>
                  </a:srgbClr>
                </a:outerShdw>
              </a:effectLst>
            </a:endParaRPr>
          </a:p>
        </p:txBody>
      </p:sp>
      <p:sp>
        <p:nvSpPr>
          <p:cNvPr id="60419" name="Rectangle 3"/>
          <p:cNvSpPr>
            <a:spLocks noGrp="1" noChangeArrowheads="1"/>
          </p:cNvSpPr>
          <p:nvPr>
            <p:ph type="body" sz="half" idx="1"/>
          </p:nvPr>
        </p:nvSpPr>
        <p:spPr bwMode="auto">
          <a:xfrm>
            <a:off x="486229" y="2244725"/>
            <a:ext cx="7708900" cy="5130800"/>
          </a:xfrm>
          <a:noFill/>
          <a:ln>
            <a:miter lim="800000"/>
            <a:headEnd/>
            <a:tailEnd/>
          </a:ln>
        </p:spPr>
        <p:txBody>
          <a:bodyPr vert="horz" wrap="square" lIns="91440" tIns="45720" rIns="91440" bIns="45720" numCol="1" anchor="t" anchorCtr="0" compatLnSpc="1">
            <a:prstTxWarp prst="textNoShape">
              <a:avLst/>
            </a:prstTxWarp>
          </a:bodyPr>
          <a:lstStyle/>
          <a:p>
            <a:pPr>
              <a:lnSpc>
                <a:spcPct val="90000"/>
              </a:lnSpc>
            </a:pPr>
            <a:r>
              <a:rPr lang="en-US" sz="2000" b="1" dirty="0">
                <a:solidFill>
                  <a:srgbClr val="FFFFFF"/>
                </a:solidFill>
                <a:latin typeface="+mj-lt"/>
              </a:rPr>
              <a:t>19 Remote Sites</a:t>
            </a:r>
          </a:p>
          <a:p>
            <a:pPr lvl="1">
              <a:lnSpc>
                <a:spcPct val="90000"/>
              </a:lnSpc>
            </a:pPr>
            <a:r>
              <a:rPr lang="en-US" sz="2000" b="1" dirty="0">
                <a:solidFill>
                  <a:srgbClr val="FFFFFF"/>
                </a:solidFill>
                <a:latin typeface="+mj-lt"/>
              </a:rPr>
              <a:t>13 radars</a:t>
            </a:r>
          </a:p>
          <a:p>
            <a:pPr lvl="1">
              <a:lnSpc>
                <a:spcPct val="90000"/>
              </a:lnSpc>
            </a:pPr>
            <a:r>
              <a:rPr lang="en-US" sz="2000" b="1" dirty="0" smtClean="0">
                <a:solidFill>
                  <a:srgbClr val="FFFFFF"/>
                </a:solidFill>
                <a:latin typeface="+mj-lt"/>
              </a:rPr>
              <a:t>26 </a:t>
            </a:r>
            <a:r>
              <a:rPr lang="en-US" sz="2000" b="1" dirty="0">
                <a:solidFill>
                  <a:srgbClr val="FFFFFF"/>
                </a:solidFill>
                <a:latin typeface="+mj-lt"/>
              </a:rPr>
              <a:t>closed circuit TV (CCTV) cameras</a:t>
            </a:r>
          </a:p>
          <a:p>
            <a:pPr lvl="1">
              <a:lnSpc>
                <a:spcPct val="90000"/>
              </a:lnSpc>
            </a:pPr>
            <a:r>
              <a:rPr lang="en-US" sz="2000" b="1" dirty="0">
                <a:solidFill>
                  <a:srgbClr val="FFFFFF"/>
                </a:solidFill>
                <a:latin typeface="+mj-lt"/>
              </a:rPr>
              <a:t>8 VHF-FM transceivers &amp; guard radios</a:t>
            </a:r>
          </a:p>
          <a:p>
            <a:pPr lvl="1">
              <a:lnSpc>
                <a:spcPct val="90000"/>
              </a:lnSpc>
            </a:pPr>
            <a:r>
              <a:rPr lang="en-US" sz="2000" b="1" dirty="0">
                <a:solidFill>
                  <a:srgbClr val="FFFFFF"/>
                </a:solidFill>
                <a:latin typeface="+mj-lt"/>
              </a:rPr>
              <a:t>3 AIS </a:t>
            </a:r>
            <a:r>
              <a:rPr lang="en-US" sz="2000" b="1" dirty="0" smtClean="0">
                <a:solidFill>
                  <a:srgbClr val="FFFFFF"/>
                </a:solidFill>
                <a:latin typeface="+mj-lt"/>
              </a:rPr>
              <a:t>towers</a:t>
            </a:r>
            <a:endParaRPr lang="en-US" sz="1800" b="1" dirty="0">
              <a:solidFill>
                <a:srgbClr val="FFFFFF"/>
              </a:solidFill>
              <a:latin typeface="Arial" pitchFamily="34" charset="0"/>
            </a:endParaRPr>
          </a:p>
          <a:p>
            <a:r>
              <a:rPr lang="en-US" sz="2000" b="1" dirty="0">
                <a:solidFill>
                  <a:srgbClr val="FFFFFF"/>
                </a:solidFill>
                <a:latin typeface="+mj-lt"/>
              </a:rPr>
              <a:t>Remote Sites Strategically Placed throughout the Harbor</a:t>
            </a:r>
          </a:p>
          <a:p>
            <a:r>
              <a:rPr lang="en-US" sz="2000" b="1" dirty="0">
                <a:solidFill>
                  <a:srgbClr val="FFFFFF"/>
                </a:solidFill>
                <a:latin typeface="+mj-lt"/>
              </a:rPr>
              <a:t>Complete coverage of the Vessel Traffic Service AOR</a:t>
            </a:r>
          </a:p>
          <a:p>
            <a:pPr lvl="1"/>
            <a:endParaRPr lang="en-US" sz="1800" b="1" dirty="0">
              <a:solidFill>
                <a:srgbClr val="FFFFFF"/>
              </a:solidFill>
              <a:latin typeface="Arial" pitchFamily="34" charset="0"/>
            </a:endParaRPr>
          </a:p>
        </p:txBody>
      </p:sp>
      <p:sp>
        <p:nvSpPr>
          <p:cNvPr id="60423" name="Text Box 7"/>
          <p:cNvSpPr txBox="1">
            <a:spLocks noChangeArrowheads="1"/>
          </p:cNvSpPr>
          <p:nvPr/>
        </p:nvSpPr>
        <p:spPr bwMode="auto">
          <a:xfrm>
            <a:off x="478971" y="6981372"/>
            <a:ext cx="8215086" cy="307777"/>
          </a:xfrm>
          <a:prstGeom prst="rect">
            <a:avLst/>
          </a:prstGeom>
          <a:solidFill>
            <a:srgbClr val="00FF00"/>
          </a:solidFill>
          <a:ln w="9525" algn="ctr">
            <a:noFill/>
            <a:miter lim="800000"/>
            <a:headEnd/>
            <a:tailEnd/>
          </a:ln>
          <a:effectLst/>
        </p:spPr>
        <p:txBody>
          <a:bodyPr wrap="square">
            <a:spAutoFit/>
          </a:bodyPr>
          <a:lstStyle/>
          <a:p>
            <a:pPr eaLnBrk="0" hangingPunct="0">
              <a:spcBef>
                <a:spcPct val="50000"/>
              </a:spcBef>
            </a:pPr>
            <a:r>
              <a:rPr lang="en-US" sz="1400">
                <a:solidFill>
                  <a:srgbClr val="000000"/>
                </a:solidFill>
                <a:effectLst/>
                <a:latin typeface="Arial" pitchFamily="34" charset="0"/>
              </a:rPr>
              <a:t>UNCLASSIFIED</a:t>
            </a:r>
          </a:p>
        </p:txBody>
      </p:sp>
      <p:pic>
        <p:nvPicPr>
          <p:cNvPr id="60425" name="Picture 9" descr="NLN001"/>
          <p:cNvPicPr>
            <a:picLocks noChangeAspect="1" noChangeArrowheads="1"/>
          </p:cNvPicPr>
          <p:nvPr/>
        </p:nvPicPr>
        <p:blipFill>
          <a:blip r:embed="rId4" cstate="print"/>
          <a:srcRect/>
          <a:stretch>
            <a:fillRect/>
          </a:stretch>
        </p:blipFill>
        <p:spPr bwMode="auto">
          <a:xfrm>
            <a:off x="5303838" y="4789488"/>
            <a:ext cx="2679700" cy="2006600"/>
          </a:xfrm>
          <a:prstGeom prst="rect">
            <a:avLst/>
          </a:prstGeom>
          <a:noFill/>
        </p:spPr>
      </p:pic>
      <p:pic>
        <p:nvPicPr>
          <p:cNvPr id="60426" name="Picture 10" descr="NLN003"/>
          <p:cNvPicPr>
            <a:picLocks noChangeAspect="1" noChangeArrowheads="1"/>
          </p:cNvPicPr>
          <p:nvPr/>
        </p:nvPicPr>
        <p:blipFill>
          <a:blip r:embed="rId5" cstate="print"/>
          <a:srcRect/>
          <a:stretch>
            <a:fillRect/>
          </a:stretch>
        </p:blipFill>
        <p:spPr bwMode="auto">
          <a:xfrm>
            <a:off x="1022350" y="4759325"/>
            <a:ext cx="2628900" cy="1974850"/>
          </a:xfrm>
          <a:prstGeom prst="rect">
            <a:avLst/>
          </a:prstGeom>
          <a:noFill/>
        </p:spPr>
      </p:pic>
      <p:graphicFrame>
        <p:nvGraphicFramePr>
          <p:cNvPr id="60427" name="Object 11"/>
          <p:cNvGraphicFramePr>
            <a:graphicFrameLocks noGrp="1" noChangeAspect="1"/>
          </p:cNvGraphicFramePr>
          <p:nvPr>
            <p:ph sz="half" idx="2"/>
          </p:nvPr>
        </p:nvGraphicFramePr>
        <p:xfrm>
          <a:off x="6273800" y="2220232"/>
          <a:ext cx="2286000" cy="1714500"/>
        </p:xfrm>
        <a:graphic>
          <a:graphicData uri="http://schemas.openxmlformats.org/presentationml/2006/ole">
            <p:oleObj spid="_x0000_s60427" name="Clip" r:id="rId6" imgW="6095238" imgH="4571429" progId="">
              <p:embed/>
            </p:oleObj>
          </a:graphicData>
        </a:graphic>
      </p:graphicFrame>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0427"/>
                                        </p:tgtEl>
                                        <p:attrNameLst>
                                          <p:attrName>style.visibility</p:attrName>
                                        </p:attrNameLst>
                                      </p:cBhvr>
                                      <p:to>
                                        <p:strVal val="visible"/>
                                      </p:to>
                                    </p:set>
                                    <p:anim calcmode="lin" valueType="num">
                                      <p:cBhvr additive="base">
                                        <p:cTn id="7" dur="500" fill="hold"/>
                                        <p:tgtEl>
                                          <p:spTgt spid="60427"/>
                                        </p:tgtEl>
                                        <p:attrNameLst>
                                          <p:attrName>ppt_x</p:attrName>
                                        </p:attrNameLst>
                                      </p:cBhvr>
                                      <p:tavLst>
                                        <p:tav tm="0">
                                          <p:val>
                                            <p:strVal val="0-#ppt_w/2"/>
                                          </p:val>
                                        </p:tav>
                                        <p:tav tm="100000">
                                          <p:val>
                                            <p:strVal val="#ppt_x"/>
                                          </p:val>
                                        </p:tav>
                                      </p:tavLst>
                                    </p:anim>
                                    <p:anim calcmode="lin" valueType="num">
                                      <p:cBhvr additive="base">
                                        <p:cTn id="8" dur="500" fill="hold"/>
                                        <p:tgtEl>
                                          <p:spTgt spid="604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default 8">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fontScheme name="defaul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objectDefaults>
  <a:extraClrSchemeLst>
    <a:extraClrScheme>
      <a:clrScheme name="default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8">
        <a:dk1>
          <a:srgbClr val="000000"/>
        </a:dk1>
        <a:lt1>
          <a:srgbClr val="00279F"/>
        </a:lt1>
        <a:dk2>
          <a:srgbClr val="000000"/>
        </a:dk2>
        <a:lt2>
          <a:srgbClr val="919191"/>
        </a:lt2>
        <a:accent1>
          <a:srgbClr val="618FFD"/>
        </a:accent1>
        <a:accent2>
          <a:srgbClr val="00AE00"/>
        </a:accent2>
        <a:accent3>
          <a:srgbClr val="AAACCD"/>
        </a:accent3>
        <a:accent4>
          <a:srgbClr val="000000"/>
        </a:accent4>
        <a:accent5>
          <a:srgbClr val="B7C6FE"/>
        </a:accent5>
        <a:accent6>
          <a:srgbClr val="009D00"/>
        </a:accent6>
        <a:hlink>
          <a:srgbClr val="FC0128"/>
        </a:hlink>
        <a:folHlink>
          <a:srgbClr val="CECEC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c:\msoffice\powerpnt\default.ppt</Template>
  <TotalTime>632</TotalTime>
  <Pages>2</Pages>
  <Words>858</Words>
  <Application>Microsoft Office PowerPoint</Application>
  <PresentationFormat>Custom</PresentationFormat>
  <Paragraphs>142</Paragraphs>
  <Slides>18</Slides>
  <Notes>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1" baseType="lpstr">
      <vt:lpstr>default</vt:lpstr>
      <vt:lpstr>CorelDRAW!</vt:lpstr>
      <vt:lpstr>Clip</vt:lpstr>
      <vt:lpstr>Slide 1</vt:lpstr>
      <vt:lpstr>Slide 2</vt:lpstr>
      <vt:lpstr>Slide 3</vt:lpstr>
      <vt:lpstr>Slide 4</vt:lpstr>
      <vt:lpstr>VMRS User:  </vt:lpstr>
      <vt:lpstr>VTS User:  </vt:lpstr>
      <vt:lpstr>VMRS User vs. VTS User</vt:lpstr>
      <vt:lpstr>What does the VTS do?</vt:lpstr>
      <vt:lpstr>Remote Sensor Sites</vt:lpstr>
      <vt:lpstr>Slide 10</vt:lpstr>
      <vt:lpstr>Petroleum, Containers, Bulk Cargo</vt:lpstr>
      <vt:lpstr>Slide 12</vt:lpstr>
      <vt:lpstr>Marine Event Monitoring</vt:lpstr>
      <vt:lpstr>Construction Monitoring</vt:lpstr>
      <vt:lpstr>Average Daily Statistics in NY/NJ Harbor</vt:lpstr>
      <vt:lpstr>Security Zones  (Appendix 8 of VTS User’s Manual)</vt:lpstr>
      <vt:lpstr>What you can do for the VTS </vt:lpstr>
      <vt:lpstr>Questions?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Coast Guard Sample Presentation</dc:title>
  <dc:subject>Sample Show 3</dc:subject>
  <dc:creator>ROMMEL</dc:creator>
  <cp:lastModifiedBy>JMDailey</cp:lastModifiedBy>
  <cp:revision>236</cp:revision>
  <cp:lastPrinted>2000-10-19T19:15:43Z</cp:lastPrinted>
  <dcterms:created xsi:type="dcterms:W3CDTF">1997-09-10T08:07:20Z</dcterms:created>
  <dcterms:modified xsi:type="dcterms:W3CDTF">2014-02-25T14:10:41Z</dcterms:modified>
</cp:coreProperties>
</file>